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4" r:id="rId4"/>
    <p:sldId id="266" r:id="rId5"/>
    <p:sldId id="267" r:id="rId6"/>
    <p:sldId id="268"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7B3C4E84-6C18-4CE8-B74E-D02723E439B0}"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F9007-3969-4FD0-AA58-B412A81A740B}"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C4E84-6C18-4CE8-B74E-D02723E439B0}"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F9007-3969-4FD0-AA58-B412A81A74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C4E84-6C18-4CE8-B74E-D02723E439B0}"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F9007-3969-4FD0-AA58-B412A81A74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C4E84-6C18-4CE8-B74E-D02723E439B0}"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F9007-3969-4FD0-AA58-B412A81A740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7B3C4E84-6C18-4CE8-B74E-D02723E439B0}" type="datetimeFigureOut">
              <a:rPr lang="en-US" smtClean="0"/>
              <a:t>4/16/2013</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B64F9007-3969-4FD0-AA58-B412A81A740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3C4E84-6C18-4CE8-B74E-D02723E439B0}" type="datetimeFigureOut">
              <a:rPr lang="en-US" smtClean="0"/>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F9007-3969-4FD0-AA58-B412A81A74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3C4E84-6C18-4CE8-B74E-D02723E439B0}" type="datetimeFigureOut">
              <a:rPr lang="en-US" smtClean="0"/>
              <a:t>4/16/2013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4F9007-3969-4FD0-AA58-B412A81A74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3C4E84-6C18-4CE8-B74E-D02723E439B0}" type="datetimeFigureOut">
              <a:rPr lang="en-US" smtClean="0"/>
              <a:t>4/16/2013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4F9007-3969-4FD0-AA58-B412A81A74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C4E84-6C18-4CE8-B74E-D02723E439B0}" type="datetimeFigureOut">
              <a:rPr lang="en-US" smtClean="0"/>
              <a:t>4/16/2013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4F9007-3969-4FD0-AA58-B412A81A74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3C4E84-6C18-4CE8-B74E-D02723E439B0}" type="datetimeFigureOut">
              <a:rPr lang="en-US" smtClean="0"/>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F9007-3969-4FD0-AA58-B412A81A740B}"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7B3C4E84-6C18-4CE8-B74E-D02723E439B0}" type="datetimeFigureOut">
              <a:rPr lang="en-US" smtClean="0"/>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F9007-3969-4FD0-AA58-B412A81A740B}"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7B3C4E84-6C18-4CE8-B74E-D02723E439B0}" type="datetimeFigureOut">
              <a:rPr lang="en-US" smtClean="0"/>
              <a:t>4/16/2013</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4F9007-3969-4FD0-AA58-B412A81A740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CemLiSI5ox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Game Theory:</a:t>
            </a:r>
            <a:endParaRPr lang="en-US" dirty="0"/>
          </a:p>
        </p:txBody>
      </p:sp>
      <p:sp>
        <p:nvSpPr>
          <p:cNvPr id="3" name="Subtitle 2"/>
          <p:cNvSpPr>
            <a:spLocks noGrp="1"/>
          </p:cNvSpPr>
          <p:nvPr>
            <p:ph type="subTitle" idx="1"/>
          </p:nvPr>
        </p:nvSpPr>
        <p:spPr/>
        <p:txBody>
          <a:bodyPr/>
          <a:lstStyle/>
          <a:p>
            <a:r>
              <a:rPr lang="en-US" dirty="0" smtClean="0"/>
              <a:t>Day 8</a:t>
            </a:r>
            <a:endParaRPr lang="en-US" dirty="0"/>
          </a:p>
        </p:txBody>
      </p:sp>
    </p:spTree>
    <p:extLst>
      <p:ext uri="{BB962C8B-B14F-4D97-AF65-F5344CB8AC3E}">
        <p14:creationId xmlns:p14="http://schemas.microsoft.com/office/powerpoint/2010/main" val="3808223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Nash Equilibrium and Animal Kingdom</a:t>
            </a:r>
            <a:endParaRPr lang="en-US" dirty="0"/>
          </a:p>
        </p:txBody>
      </p:sp>
      <p:sp>
        <p:nvSpPr>
          <p:cNvPr id="3" name="Content Placeholder 2"/>
          <p:cNvSpPr>
            <a:spLocks noGrp="1"/>
          </p:cNvSpPr>
          <p:nvPr>
            <p:ph idx="1"/>
          </p:nvPr>
        </p:nvSpPr>
        <p:spPr/>
        <p:txBody>
          <a:bodyPr>
            <a:normAutofit/>
          </a:bodyPr>
          <a:lstStyle/>
          <a:p>
            <a:r>
              <a:rPr lang="en-US" dirty="0" smtClean="0"/>
              <a:t>Consider animal conflict and competition, which effects the evolution of species.  </a:t>
            </a:r>
          </a:p>
          <a:p>
            <a:r>
              <a:rPr lang="en-US" dirty="0" smtClean="0"/>
              <a:t>Consider the story of a desert spider found in New Mexico (</a:t>
            </a:r>
            <a:r>
              <a:rPr lang="en-US" dirty="0" err="1" smtClean="0"/>
              <a:t>Agelenopsis</a:t>
            </a:r>
            <a:r>
              <a:rPr lang="en-US" dirty="0" smtClean="0"/>
              <a:t> </a:t>
            </a:r>
            <a:r>
              <a:rPr lang="en-US" dirty="0" err="1" smtClean="0"/>
              <a:t>aperta</a:t>
            </a:r>
            <a:r>
              <a:rPr lang="en-US" dirty="0" smtClean="0"/>
              <a:t>):</a:t>
            </a:r>
          </a:p>
          <a:p>
            <a:pPr lvl="1"/>
            <a:r>
              <a:rPr lang="en-US" dirty="0" smtClean="0"/>
              <a:t>The female lays its eggs within a web.  Webs are scarce because they are difficult to build.  Biologists have noticed that female spiders often fight – or almost fight – over an existing web; two females line up in front of a web and make threatening gestures such a violently shaking the web.  The conflict is settled when one spider retreats leaving the other in sole possession of the web.</a:t>
            </a:r>
            <a:endParaRPr lang="en-US" dirty="0"/>
          </a:p>
        </p:txBody>
      </p:sp>
    </p:spTree>
    <p:extLst>
      <p:ext uri="{BB962C8B-B14F-4D97-AF65-F5344CB8AC3E}">
        <p14:creationId xmlns:p14="http://schemas.microsoft.com/office/powerpoint/2010/main" val="166453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Nash Equilibrium and Animal Kingdom</a:t>
            </a:r>
            <a:endParaRPr lang="en-US" dirty="0"/>
          </a:p>
        </p:txBody>
      </p:sp>
      <p:sp>
        <p:nvSpPr>
          <p:cNvPr id="3" name="Content Placeholder 2"/>
          <p:cNvSpPr>
            <a:spLocks noGrp="1"/>
          </p:cNvSpPr>
          <p:nvPr>
            <p:ph idx="1"/>
          </p:nvPr>
        </p:nvSpPr>
        <p:spPr>
          <a:xfrm>
            <a:off x="457200" y="2417298"/>
            <a:ext cx="8229600" cy="4525963"/>
          </a:xfrm>
        </p:spPr>
        <p:txBody>
          <a:bodyPr>
            <a:normAutofit/>
          </a:bodyPr>
          <a:lstStyle/>
          <a:p>
            <a:r>
              <a:rPr lang="en-US" dirty="0" smtClean="0"/>
              <a:t>(F, C) and (C, F): Wins the web the other nothing</a:t>
            </a:r>
          </a:p>
          <a:p>
            <a:r>
              <a:rPr lang="en-US" dirty="0" smtClean="0"/>
              <a:t>(C, C): 50-50 chance of either getting the web</a:t>
            </a:r>
          </a:p>
          <a:p>
            <a:r>
              <a:rPr lang="en-US" dirty="0" smtClean="0"/>
              <a:t>(F, F): 50-50 chance either of them will have the web with likelihood of being harmed.</a:t>
            </a:r>
          </a:p>
          <a:p>
            <a:r>
              <a:rPr lang="en-US" dirty="0" smtClean="0"/>
              <a:t>Let us discuss x.</a:t>
            </a:r>
          </a:p>
          <a:p>
            <a:endParaRPr lang="en-US"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449" t="13300" r="8349" b="10472"/>
          <a:stretch/>
        </p:blipFill>
        <p:spPr bwMode="auto">
          <a:xfrm>
            <a:off x="2590800" y="4724400"/>
            <a:ext cx="5261317" cy="1350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562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4400" y="1600200"/>
            <a:ext cx="8229600" cy="4525963"/>
          </a:xfrm>
        </p:spPr>
        <p:txBody>
          <a:bodyPr/>
          <a:lstStyle/>
          <a:p>
            <a:r>
              <a:rPr lang="en-US" dirty="0"/>
              <a:t>Consider Nash Equilibrium each case:</a:t>
            </a:r>
          </a:p>
          <a:p>
            <a:pPr lvl="1"/>
            <a:r>
              <a:rPr lang="en-US" dirty="0"/>
              <a:t>Let x &lt; </a:t>
            </a:r>
            <a:r>
              <a:rPr lang="en-US" dirty="0" smtClean="0"/>
              <a:t>0</a:t>
            </a:r>
          </a:p>
          <a:p>
            <a:pPr lvl="2"/>
            <a:r>
              <a:rPr lang="en-US" dirty="0" smtClean="0"/>
              <a:t>The physical </a:t>
            </a:r>
            <a:r>
              <a:rPr lang="en-US" dirty="0"/>
              <a:t>costs are higher than the expected value of the web. </a:t>
            </a:r>
          </a:p>
          <a:p>
            <a:pPr lvl="2"/>
            <a:r>
              <a:rPr lang="en-US" dirty="0"/>
              <a:t>NE: (F, C) and (C, F) </a:t>
            </a:r>
          </a:p>
          <a:p>
            <a:pPr lvl="1"/>
            <a:r>
              <a:rPr lang="en-US" dirty="0"/>
              <a:t>Let x &gt; </a:t>
            </a:r>
            <a:r>
              <a:rPr lang="en-US" dirty="0" smtClean="0"/>
              <a:t>0</a:t>
            </a:r>
          </a:p>
          <a:p>
            <a:pPr lvl="2"/>
            <a:r>
              <a:rPr lang="en-US" dirty="0" smtClean="0"/>
              <a:t>The expected </a:t>
            </a:r>
            <a:r>
              <a:rPr lang="en-US" dirty="0"/>
              <a:t>value of the web is more than the physical cost.</a:t>
            </a:r>
          </a:p>
          <a:p>
            <a:pPr lvl="2"/>
            <a:r>
              <a:rPr lang="en-US" dirty="0"/>
              <a:t>NE: (F, F)</a:t>
            </a:r>
          </a:p>
          <a:p>
            <a:r>
              <a:rPr lang="en-US" dirty="0"/>
              <a:t>Conclusion: The higher the stakes, the more likely to fight.</a:t>
            </a:r>
          </a:p>
          <a:p>
            <a:endParaRPr lang="en-US"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449" t="13300" r="8349" b="10472"/>
          <a:stretch/>
        </p:blipFill>
        <p:spPr bwMode="auto">
          <a:xfrm>
            <a:off x="1888836" y="5029200"/>
            <a:ext cx="5261317" cy="1350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6705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Odd Couple</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Felix </a:t>
            </a:r>
            <a:r>
              <a:rPr lang="en-US" dirty="0"/>
              <a:t>and Oscar share a flat.  They have decidedly different views on cleanliness and hence, whether or not they would be willing to put in the hours of work necessary to clean the apartment.  Suppose that it takes at least 12 hours of work per week to keep the flat clean, 9 hours to make it livable, and anything less than 9 hours the </a:t>
            </a:r>
            <a:r>
              <a:rPr lang="en-US" dirty="0" smtClean="0"/>
              <a:t>flat is </a:t>
            </a:r>
            <a:r>
              <a:rPr lang="en-US" dirty="0"/>
              <a:t>filthy.  Suppose that each person can devote either 3, 6, or 9 hours to cleaning.  </a:t>
            </a:r>
          </a:p>
          <a:p>
            <a:endParaRPr lang="en-US" dirty="0"/>
          </a:p>
          <a:p>
            <a:r>
              <a:rPr lang="en-US" dirty="0" smtClean="0"/>
              <a:t>Felix </a:t>
            </a:r>
            <a:r>
              <a:rPr lang="en-US" dirty="0"/>
              <a:t>and Oscar agree that </a:t>
            </a:r>
            <a:r>
              <a:rPr lang="en-US" dirty="0" smtClean="0"/>
              <a:t>a livable flat is </a:t>
            </a:r>
            <a:r>
              <a:rPr lang="en-US" dirty="0"/>
              <a:t>worth 2 on the utility index.  They disagree on the value of a clean apartment – Felix thinks it is worth 10 while Oscar it is only 5.  They also disagree on the unpleasantness of a filthy apartment – Felix thinks it is </a:t>
            </a:r>
            <a:r>
              <a:rPr lang="en-US" dirty="0" smtClean="0"/>
              <a:t>(– 10) </a:t>
            </a:r>
            <a:r>
              <a:rPr lang="en-US" dirty="0"/>
              <a:t>while Oscar thinks it is </a:t>
            </a:r>
            <a:r>
              <a:rPr lang="en-US" dirty="0" smtClean="0"/>
              <a:t>(-5).  </a:t>
            </a:r>
            <a:r>
              <a:rPr lang="en-US" dirty="0"/>
              <a:t>Each person’s payoff is the utility from the apartment minus the number of hours worked. </a:t>
            </a:r>
          </a:p>
          <a:p>
            <a:endParaRPr lang="en-US" dirty="0"/>
          </a:p>
          <a:p>
            <a:r>
              <a:rPr lang="en-US" dirty="0"/>
              <a:t>For example.  A clean apartment on which </a:t>
            </a:r>
            <a:r>
              <a:rPr lang="en-US" smtClean="0"/>
              <a:t>they both </a:t>
            </a:r>
            <a:r>
              <a:rPr lang="en-US" dirty="0"/>
              <a:t>worked six hours gives Felix a payoff of 4, which it gives Oscar a payoff of -1.</a:t>
            </a:r>
          </a:p>
          <a:p>
            <a:endParaRPr lang="en-US" dirty="0"/>
          </a:p>
          <a:p>
            <a:endParaRPr lang="en-US" dirty="0"/>
          </a:p>
        </p:txBody>
      </p:sp>
    </p:spTree>
    <p:extLst>
      <p:ext uri="{BB962C8B-B14F-4D97-AF65-F5344CB8AC3E}">
        <p14:creationId xmlns:p14="http://schemas.microsoft.com/office/powerpoint/2010/main" val="365014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The Odd Couple</a:t>
            </a:r>
            <a:endParaRPr lang="en-US" dirty="0"/>
          </a:p>
        </p:txBody>
      </p:sp>
      <p:sp>
        <p:nvSpPr>
          <p:cNvPr id="5" name="Content Placeholder 4"/>
          <p:cNvSpPr>
            <a:spLocks noGrp="1"/>
          </p:cNvSpPr>
          <p:nvPr>
            <p:ph sz="half" idx="4294967295"/>
          </p:nvPr>
        </p:nvSpPr>
        <p:spPr>
          <a:xfrm>
            <a:off x="685800" y="4114800"/>
            <a:ext cx="8305800" cy="2316163"/>
          </a:xfrm>
        </p:spPr>
        <p:txBody>
          <a:bodyPr>
            <a:normAutofit/>
          </a:bodyPr>
          <a:lstStyle/>
          <a:p>
            <a:pPr marL="0" indent="0">
              <a:buNone/>
            </a:pPr>
            <a:r>
              <a:rPr lang="en-US" dirty="0"/>
              <a:t>Find the Nash equilibrium strategy </a:t>
            </a:r>
            <a:r>
              <a:rPr lang="en-US" dirty="0" smtClean="0"/>
              <a:t>sets:</a:t>
            </a:r>
            <a:endParaRPr lang="en-US" dirty="0"/>
          </a:p>
          <a:p>
            <a:pPr>
              <a:buAutoNum type="arabicPeriod"/>
            </a:pPr>
            <a:r>
              <a:rPr lang="en-US" dirty="0"/>
              <a:t>(9 hours, 3 hours)</a:t>
            </a:r>
          </a:p>
          <a:p>
            <a:pPr>
              <a:buAutoNum type="arabicPeriod"/>
            </a:pPr>
            <a:r>
              <a:rPr lang="en-US" dirty="0"/>
              <a:t>(6 hours, 6 hours)</a:t>
            </a:r>
          </a:p>
          <a:p>
            <a:pPr>
              <a:buAutoNum type="arabicPeriod"/>
            </a:pPr>
            <a:r>
              <a:rPr lang="en-US" dirty="0"/>
              <a:t>(3 hours, 9 hours)</a:t>
            </a:r>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94890481"/>
              </p:ext>
            </p:extLst>
          </p:nvPr>
        </p:nvGraphicFramePr>
        <p:xfrm>
          <a:off x="1447800" y="1676400"/>
          <a:ext cx="6012180" cy="1912781"/>
        </p:xfrm>
        <a:graphic>
          <a:graphicData uri="http://schemas.openxmlformats.org/drawingml/2006/table">
            <a:tbl>
              <a:tblPr firstRow="1" firstCol="1" bandRow="1">
                <a:tableStyleId>{5C22544A-7EE6-4342-B048-85BDC9FD1C3A}</a:tableStyleId>
              </a:tblPr>
              <a:tblGrid>
                <a:gridCol w="1503045"/>
                <a:gridCol w="1503045"/>
                <a:gridCol w="1503045"/>
                <a:gridCol w="1503045"/>
              </a:tblGrid>
              <a:tr h="630595">
                <a:tc>
                  <a:txBody>
                    <a:bodyPr/>
                    <a:lstStyle/>
                    <a:p>
                      <a:pPr marL="0" marR="0">
                        <a:spcBef>
                          <a:spcPts val="0"/>
                        </a:spcBef>
                        <a:spcAft>
                          <a:spcPts val="0"/>
                        </a:spcAft>
                      </a:pPr>
                      <a:r>
                        <a:rPr lang="en-US" sz="2000" dirty="0">
                          <a:effectLst/>
                        </a:rPr>
                        <a:t>Felix\Oscar</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3 hours</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6 hours</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9 hours</a:t>
                      </a:r>
                      <a:endParaRPr lang="en-US" sz="2000">
                        <a:effectLst/>
                        <a:latin typeface="Times New Roman"/>
                        <a:ea typeface="Times New Roman"/>
                      </a:endParaRPr>
                    </a:p>
                  </a:txBody>
                  <a:tcPr marL="68580" marR="68580" marT="0" marB="0"/>
                </a:tc>
              </a:tr>
              <a:tr h="443986">
                <a:tc>
                  <a:txBody>
                    <a:bodyPr/>
                    <a:lstStyle/>
                    <a:p>
                      <a:pPr marL="0" marR="0">
                        <a:spcBef>
                          <a:spcPts val="0"/>
                        </a:spcBef>
                        <a:spcAft>
                          <a:spcPts val="0"/>
                        </a:spcAft>
                      </a:pPr>
                      <a:r>
                        <a:rPr lang="en-US" sz="2000" dirty="0">
                          <a:effectLst/>
                        </a:rPr>
                        <a:t>3 hours</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-13, -8</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 -4</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7, -4</a:t>
                      </a:r>
                      <a:endParaRPr lang="en-US" sz="2000">
                        <a:effectLst/>
                        <a:latin typeface="Times New Roman"/>
                        <a:ea typeface="Times New Roman"/>
                      </a:endParaRPr>
                    </a:p>
                  </a:txBody>
                  <a:tcPr marL="68580" marR="68580" marT="0" marB="0"/>
                </a:tc>
              </a:tr>
              <a:tr h="457200">
                <a:tc>
                  <a:txBody>
                    <a:bodyPr/>
                    <a:lstStyle/>
                    <a:p>
                      <a:pPr marL="0" marR="0">
                        <a:spcBef>
                          <a:spcPts val="0"/>
                        </a:spcBef>
                        <a:spcAft>
                          <a:spcPts val="0"/>
                        </a:spcAft>
                      </a:pPr>
                      <a:r>
                        <a:rPr lang="en-US" sz="2000" dirty="0">
                          <a:effectLst/>
                        </a:rPr>
                        <a:t>6 hours</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-4, -1</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4, -1</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4, -4</a:t>
                      </a:r>
                      <a:endParaRPr lang="en-US" sz="2000" dirty="0">
                        <a:effectLst/>
                        <a:latin typeface="Times New Roman"/>
                        <a:ea typeface="Times New Roman"/>
                      </a:endParaRPr>
                    </a:p>
                  </a:txBody>
                  <a:tcPr marL="68580" marR="68580" marT="0" marB="0"/>
                </a:tc>
              </a:tr>
              <a:tr h="381000">
                <a:tc>
                  <a:txBody>
                    <a:bodyPr/>
                    <a:lstStyle/>
                    <a:p>
                      <a:pPr marL="0" marR="0">
                        <a:spcBef>
                          <a:spcPts val="0"/>
                        </a:spcBef>
                        <a:spcAft>
                          <a:spcPts val="0"/>
                        </a:spcAft>
                      </a:pPr>
                      <a:r>
                        <a:rPr lang="en-US" sz="2000" dirty="0">
                          <a:effectLst/>
                        </a:rPr>
                        <a:t>9 hours </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1, 2</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 -1</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 -4</a:t>
                      </a:r>
                      <a:endParaRPr lang="en-US" sz="2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813408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 Clip</a:t>
            </a:r>
            <a:endParaRPr lang="en-US" dirty="0"/>
          </a:p>
        </p:txBody>
      </p:sp>
      <p:sp>
        <p:nvSpPr>
          <p:cNvPr id="3" name="Content Placeholder 2"/>
          <p:cNvSpPr>
            <a:spLocks noGrp="1"/>
          </p:cNvSpPr>
          <p:nvPr>
            <p:ph idx="1"/>
          </p:nvPr>
        </p:nvSpPr>
        <p:spPr/>
        <p:txBody>
          <a:bodyPr/>
          <a:lstStyle/>
          <a:p>
            <a:r>
              <a:rPr lang="en-US" dirty="0" smtClean="0">
                <a:hlinkClick r:id="rId2"/>
              </a:rPr>
              <a:t>A Beautiful Mind: Bar Scene</a:t>
            </a:r>
            <a:endParaRPr lang="en-US" dirty="0" smtClean="0"/>
          </a:p>
          <a:p>
            <a:r>
              <a:rPr lang="en-US" dirty="0" smtClean="0"/>
              <a:t>Look for Nash Equilibrium.  </a:t>
            </a:r>
            <a:endParaRPr lang="en-US" dirty="0"/>
          </a:p>
        </p:txBody>
      </p:sp>
    </p:spTree>
    <p:extLst>
      <p:ext uri="{BB962C8B-B14F-4D97-AF65-F5344CB8AC3E}">
        <p14:creationId xmlns:p14="http://schemas.microsoft.com/office/powerpoint/2010/main" val="2321729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117</TotalTime>
  <Words>544</Words>
  <Application>Microsoft Office PowerPoint</Application>
  <PresentationFormat>On-screen Show (4:3)</PresentationFormat>
  <Paragraphs>49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Thatch</vt:lpstr>
      <vt:lpstr>Game Theory:</vt:lpstr>
      <vt:lpstr>Nash Equilibrium and Animal Kingdom</vt:lpstr>
      <vt:lpstr>Nash Equilibrium and Animal Kingdom</vt:lpstr>
      <vt:lpstr>PowerPoint Presentation</vt:lpstr>
      <vt:lpstr>The Odd Couple</vt:lpstr>
      <vt:lpstr>The Odd Couple</vt:lpstr>
      <vt:lpstr>Movie Clip</vt:lpstr>
    </vt:vector>
  </TitlesOfParts>
  <Company>Strake Jesuit College Preparatory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Theory</dc:title>
  <dc:creator>Natalee Miller</dc:creator>
  <cp:lastModifiedBy>Natalee Hanna</cp:lastModifiedBy>
  <cp:revision>12</cp:revision>
  <dcterms:created xsi:type="dcterms:W3CDTF">2013-04-15T15:58:20Z</dcterms:created>
  <dcterms:modified xsi:type="dcterms:W3CDTF">2013-04-16T13:45:50Z</dcterms:modified>
</cp:coreProperties>
</file>