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AB83B8-6283-4B32-98C8-9F9D0CC8C793}" type="datetimeFigureOut">
              <a:rPr lang="en-US" smtClean="0"/>
              <a:t>4/10/2013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73F465-679C-4941-8F88-933FD54F515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B83B8-6283-4B32-98C8-9F9D0CC8C793}"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73F465-679C-4941-8F88-933FD54F515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8073F465-679C-4941-8F88-933FD54F515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AB83B8-6283-4B32-98C8-9F9D0CC8C793}"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AB83B8-6283-4B32-98C8-9F9D0CC8C793}" type="datetimeFigureOut">
              <a:rPr lang="en-US" smtClean="0"/>
              <a:t>4/10/2013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8073F465-679C-4941-8F88-933FD54F515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6AB83B8-6283-4B32-98C8-9F9D0CC8C793}" type="datetimeFigureOut">
              <a:rPr lang="en-US" smtClean="0"/>
              <a:t>4/10/2013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073F465-679C-4941-8F88-933FD54F515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6AB83B8-6283-4B32-98C8-9F9D0CC8C793}" type="datetimeFigureOut">
              <a:rPr lang="en-US" smtClean="0"/>
              <a:t>4/10/2013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73F465-679C-4941-8F88-933FD54F515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AB83B8-6283-4B32-98C8-9F9D0CC8C793}" type="datetimeFigureOut">
              <a:rPr lang="en-US" smtClean="0"/>
              <a:t>4/10/2013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073F465-679C-4941-8F88-933FD54F515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AB83B8-6283-4B32-98C8-9F9D0CC8C793}" type="datetimeFigureOut">
              <a:rPr lang="en-US" smtClean="0"/>
              <a:t>4/10/2013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8073F465-679C-4941-8F88-933FD54F515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AB83B8-6283-4B32-98C8-9F9D0CC8C793}" type="datetimeFigureOut">
              <a:rPr lang="en-US" smtClean="0"/>
              <a:t>4/10/2013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073F465-679C-4941-8F88-933FD54F515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073F465-679C-4941-8F88-933FD54F515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6AB83B8-6283-4B32-98C8-9F9D0CC8C793}" type="datetimeFigureOut">
              <a:rPr lang="en-US" smtClean="0"/>
              <a:t>4/10/2013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8073F465-679C-4941-8F88-933FD54F515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AB83B8-6283-4B32-98C8-9F9D0CC8C793}" type="datetimeFigureOut">
              <a:rPr lang="en-US" smtClean="0"/>
              <a:t>4/10/2013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AB83B8-6283-4B32-98C8-9F9D0CC8C793}" type="datetimeFigureOut">
              <a:rPr lang="en-US" smtClean="0"/>
              <a:t>4/10/2013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073F465-679C-4941-8F88-933FD54F515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is Free Will?</a:t>
            </a:r>
            <a:endParaRPr lang="en-US" dirty="0"/>
          </a:p>
        </p:txBody>
      </p:sp>
      <p:sp>
        <p:nvSpPr>
          <p:cNvPr id="2" name="Title 1"/>
          <p:cNvSpPr>
            <a:spLocks noGrp="1"/>
          </p:cNvSpPr>
          <p:nvPr>
            <p:ph type="ctrTitle"/>
          </p:nvPr>
        </p:nvSpPr>
        <p:spPr/>
        <p:txBody>
          <a:bodyPr/>
          <a:lstStyle/>
          <a:p>
            <a:r>
              <a:rPr lang="en-US" dirty="0" smtClean="0"/>
              <a:t>Game Theory: Day 6</a:t>
            </a:r>
            <a:endParaRPr lang="en-US" dirty="0"/>
          </a:p>
        </p:txBody>
      </p:sp>
    </p:spTree>
    <p:extLst>
      <p:ext uri="{BB962C8B-B14F-4D97-AF65-F5344CB8AC3E}">
        <p14:creationId xmlns:p14="http://schemas.microsoft.com/office/powerpoint/2010/main" val="17358307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39662"/>
            <a:ext cx="8534400" cy="758952"/>
          </a:xfrm>
        </p:spPr>
        <p:txBody>
          <a:bodyPr>
            <a:normAutofit fontScale="90000"/>
          </a:bodyPr>
          <a:lstStyle/>
          <a:p>
            <a:r>
              <a:rPr lang="en-US" dirty="0" smtClean="0"/>
              <a:t>Newcomb’s Problem </a:t>
            </a:r>
            <a:r>
              <a:rPr lang="en-US" dirty="0" smtClean="0"/>
              <a:t/>
            </a:r>
            <a:br>
              <a:rPr lang="en-US" dirty="0" smtClean="0"/>
            </a:br>
            <a:r>
              <a:rPr lang="en-US" dirty="0" smtClean="0"/>
              <a:t>and </a:t>
            </a:r>
            <a:r>
              <a:rPr lang="en-US" dirty="0" smtClean="0"/>
              <a:t>Free Will</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Scenario: Suppose there are two </a:t>
            </a:r>
            <a:r>
              <a:rPr lang="en-US" dirty="0" smtClean="0"/>
              <a:t>boxes </a:t>
            </a:r>
            <a:r>
              <a:rPr lang="en-US" dirty="0" smtClean="0"/>
              <a:t>which you cannot see into.  Box #1 contains $1000.  Box #2 contains either $1,000,000 or nothing. </a:t>
            </a:r>
          </a:p>
          <a:p>
            <a:pPr lvl="1"/>
            <a:r>
              <a:rPr lang="en-US" dirty="0" smtClean="0"/>
              <a:t>You may take both boxes, or</a:t>
            </a:r>
          </a:p>
          <a:p>
            <a:pPr lvl="1"/>
            <a:r>
              <a:rPr lang="en-US" dirty="0" smtClean="0"/>
              <a:t>You may take only Box #2</a:t>
            </a:r>
          </a:p>
          <a:p>
            <a:pPr marL="457200" lvl="1" indent="0">
              <a:buNone/>
            </a:pPr>
            <a:endParaRPr lang="en-US" dirty="0" smtClean="0"/>
          </a:p>
          <a:p>
            <a:r>
              <a:rPr lang="en-US" dirty="0" smtClean="0"/>
              <a:t>Yesterday, a Being who you believe has superior predictive Powers (i.e. God) made a prediction about what you will do today.  If he (or she) predicted that you will take both boxes, he left the second box empty.  If he predicted that you will take only Box #2, he put $1,000,000 in that box.</a:t>
            </a:r>
          </a:p>
          <a:p>
            <a:pPr marL="0" indent="0">
              <a:buNone/>
            </a:pPr>
            <a:endParaRPr lang="en-US" dirty="0" smtClean="0"/>
          </a:p>
          <a:p>
            <a:r>
              <a:rPr lang="en-US" dirty="0" smtClean="0"/>
              <a:t>Let us say that God has 90% accuracy rate of predicting your choice.</a:t>
            </a:r>
          </a:p>
          <a:p>
            <a:pPr marL="0" indent="0">
              <a:buNone/>
            </a:pPr>
            <a:endParaRPr lang="en-US" dirty="0" smtClean="0"/>
          </a:p>
          <a:p>
            <a:r>
              <a:rPr lang="en-US" dirty="0" smtClean="0"/>
              <a:t>In your group, complete the following actions:</a:t>
            </a:r>
          </a:p>
          <a:p>
            <a:pPr lvl="1"/>
            <a:r>
              <a:rPr lang="en-US" dirty="0" smtClean="0"/>
              <a:t>Discuss the game.</a:t>
            </a:r>
          </a:p>
          <a:p>
            <a:pPr lvl="1"/>
            <a:r>
              <a:rPr lang="en-US" dirty="0" smtClean="0"/>
              <a:t>Create a matrix (or strategic form) for this game including the players and list of strategies.</a:t>
            </a:r>
          </a:p>
          <a:p>
            <a:pPr lvl="1"/>
            <a:r>
              <a:rPr lang="en-US" dirty="0" smtClean="0"/>
              <a:t>Use the Expected Value Principle to predict your average payoff for each strategy.</a:t>
            </a:r>
          </a:p>
          <a:p>
            <a:pPr lvl="1"/>
            <a:r>
              <a:rPr lang="en-US" dirty="0" smtClean="0"/>
              <a:t>What strategy would you choose?</a:t>
            </a:r>
          </a:p>
        </p:txBody>
      </p:sp>
      <p:pic>
        <p:nvPicPr>
          <p:cNvPr id="4" name="Picture 2" descr="Two box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69474"/>
            <a:ext cx="2634132" cy="1378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731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anim calcmode="lin" valueType="num">
                                      <p:cBhvr additive="base">
                                        <p:cTn id="5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Argument </a:t>
            </a:r>
            <a:r>
              <a:rPr lang="en-US" dirty="0" smtClean="0"/>
              <a:t>1: </a:t>
            </a:r>
            <a:r>
              <a:rPr lang="en-US" b="1" dirty="0"/>
              <a:t>Dominance </a:t>
            </a:r>
            <a:r>
              <a:rPr lang="en-US" b="1" dirty="0" smtClean="0"/>
              <a:t>Principle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The Being made this prediction yesterday, and the $1,000,000 is either in Box #2 or it isn’t.  What I do today will not change that.  </a:t>
            </a:r>
            <a:endParaRPr lang="en-US" dirty="0" smtClean="0"/>
          </a:p>
          <a:p>
            <a:endParaRPr lang="en-US" dirty="0" smtClean="0"/>
          </a:p>
          <a:p>
            <a:r>
              <a:rPr lang="en-US" dirty="0" smtClean="0"/>
              <a:t>If the $1,000,000 is there, it wont vanish just because I take both boxes, and I am better off taking both boxes and getting the extra $1000.  Its not that I’m greedy, but why forego $1000?  </a:t>
            </a:r>
            <a:endParaRPr lang="en-US" dirty="0" smtClean="0"/>
          </a:p>
          <a:p>
            <a:endParaRPr lang="en-US" dirty="0" smtClean="0"/>
          </a:p>
          <a:p>
            <a:r>
              <a:rPr lang="en-US" dirty="0" smtClean="0"/>
              <a:t>If the $1,000,000 is not there, I am certainly better off taking both boxes and getting $1000 rather that nothing.  So in either case, I should take both boxes.  </a:t>
            </a:r>
            <a:endParaRPr lang="en-US" dirty="0" smtClean="0"/>
          </a:p>
          <a:p>
            <a:endParaRPr lang="en-US" dirty="0" smtClean="0"/>
          </a:p>
        </p:txBody>
      </p:sp>
    </p:spTree>
    <p:extLst>
      <p:ext uri="{BB962C8B-B14F-4D97-AF65-F5344CB8AC3E}">
        <p14:creationId xmlns:p14="http://schemas.microsoft.com/office/powerpoint/2010/main" val="2823229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Argument </a:t>
            </a:r>
            <a:r>
              <a:rPr lang="en-US" dirty="0" smtClean="0"/>
              <a:t>2: </a:t>
            </a:r>
            <a:r>
              <a:rPr lang="en-US" b="1" dirty="0" smtClean="0"/>
              <a:t>Expected Value</a:t>
            </a:r>
            <a:endParaRPr lang="en-US" dirty="0"/>
          </a:p>
        </p:txBody>
      </p:sp>
      <p:sp>
        <p:nvSpPr>
          <p:cNvPr id="3" name="Content Placeholder 2"/>
          <p:cNvSpPr>
            <a:spLocks noGrp="1"/>
          </p:cNvSpPr>
          <p:nvPr>
            <p:ph sz="quarter" idx="1"/>
          </p:nvPr>
        </p:nvSpPr>
        <p:spPr/>
        <p:txBody>
          <a:bodyPr>
            <a:normAutofit fontScale="92500"/>
          </a:bodyPr>
          <a:lstStyle/>
          <a:p>
            <a:r>
              <a:rPr lang="en-US" dirty="0" smtClean="0"/>
              <a:t>Suppose I take both boxes.  Then the Being will almost certainly have predicted this and will have left nothing in Box #2, so I will almost certainly get only $1000.  </a:t>
            </a:r>
            <a:endParaRPr lang="en-US" dirty="0" smtClean="0"/>
          </a:p>
          <a:p>
            <a:endParaRPr lang="en-US" dirty="0" smtClean="0"/>
          </a:p>
          <a:p>
            <a:r>
              <a:rPr lang="en-US" dirty="0" smtClean="0"/>
              <a:t>Suppose I take only Box #2, then the Being will almost certainly have predicted this and put #1,000,000 in Box #2, so I will almost certainly get $1,000,000</a:t>
            </a:r>
            <a:r>
              <a:rPr lang="en-US" dirty="0" smtClean="0"/>
              <a:t>.</a:t>
            </a:r>
          </a:p>
          <a:p>
            <a:endParaRPr lang="en-US" dirty="0" smtClean="0"/>
          </a:p>
          <a:p>
            <a:r>
              <a:rPr lang="en-US" dirty="0" smtClean="0"/>
              <a:t>I would rather have $1,000,000 over $1000.  Thus I should take Box #2</a:t>
            </a:r>
            <a:r>
              <a:rPr lang="en-US" dirty="0" smtClean="0"/>
              <a:t>.</a:t>
            </a:r>
            <a:endParaRPr lang="en-US" dirty="0" smtClean="0"/>
          </a:p>
        </p:txBody>
      </p:sp>
    </p:spTree>
    <p:extLst>
      <p:ext uri="{BB962C8B-B14F-4D97-AF65-F5344CB8AC3E}">
        <p14:creationId xmlns:p14="http://schemas.microsoft.com/office/powerpoint/2010/main" val="555190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Dominance</a:t>
            </a:r>
            <a:endParaRPr lang="en-US" dirty="0"/>
          </a:p>
        </p:txBody>
      </p:sp>
      <p:sp>
        <p:nvSpPr>
          <p:cNvPr id="8" name="Text Placeholder 7"/>
          <p:cNvSpPr>
            <a:spLocks noGrp="1"/>
          </p:cNvSpPr>
          <p:nvPr>
            <p:ph type="body" sz="half" idx="3"/>
          </p:nvPr>
        </p:nvSpPr>
        <p:spPr/>
        <p:txBody>
          <a:bodyPr/>
          <a:lstStyle/>
          <a:p>
            <a:r>
              <a:rPr lang="en-US" dirty="0" smtClean="0"/>
              <a:t>Expected Value</a:t>
            </a:r>
            <a:endParaRPr lang="en-US" dirty="0"/>
          </a:p>
        </p:txBody>
      </p:sp>
      <p:graphicFrame>
        <p:nvGraphicFramePr>
          <p:cNvPr id="10" name="Content Placeholder 9"/>
          <p:cNvGraphicFramePr>
            <a:graphicFrameLocks noGrp="1"/>
          </p:cNvGraphicFramePr>
          <p:nvPr>
            <p:ph sz="quarter" idx="2"/>
            <p:extLst>
              <p:ext uri="{D42A27DB-BD31-4B8C-83A1-F6EECF244321}">
                <p14:modId xmlns:p14="http://schemas.microsoft.com/office/powerpoint/2010/main" val="2743539814"/>
              </p:ext>
            </p:extLst>
          </p:nvPr>
        </p:nvGraphicFramePr>
        <p:xfrm>
          <a:off x="228601" y="2590799"/>
          <a:ext cx="4267200" cy="2541270"/>
        </p:xfrm>
        <a:graphic>
          <a:graphicData uri="http://schemas.openxmlformats.org/drawingml/2006/table">
            <a:tbl>
              <a:tblPr firstRow="1" bandRow="1">
                <a:tableStyleId>{5C22544A-7EE6-4342-B048-85BDC9FD1C3A}</a:tableStyleId>
              </a:tblPr>
              <a:tblGrid>
                <a:gridCol w="1422400"/>
                <a:gridCol w="1422400"/>
                <a:gridCol w="1422400"/>
              </a:tblGrid>
              <a:tr h="990601">
                <a:tc>
                  <a:txBody>
                    <a:bodyPr/>
                    <a:lstStyle/>
                    <a:p>
                      <a:r>
                        <a:rPr lang="en-US" dirty="0" smtClean="0"/>
                        <a:t>You\God</a:t>
                      </a:r>
                      <a:endParaRPr lang="en-US" dirty="0"/>
                    </a:p>
                  </a:txBody>
                  <a:tcPr/>
                </a:tc>
                <a:tc>
                  <a:txBody>
                    <a:bodyPr/>
                    <a:lstStyle/>
                    <a:p>
                      <a:r>
                        <a:rPr lang="en-US" dirty="0" smtClean="0"/>
                        <a:t>Predict you will take both boxes</a:t>
                      </a:r>
                      <a:endParaRPr lang="en-US" dirty="0"/>
                    </a:p>
                  </a:txBody>
                  <a:tcPr/>
                </a:tc>
                <a:tc>
                  <a:txBody>
                    <a:bodyPr/>
                    <a:lstStyle/>
                    <a:p>
                      <a:r>
                        <a:rPr lang="en-US" dirty="0" smtClean="0"/>
                        <a:t>Predict you will take only Box #2</a:t>
                      </a:r>
                      <a:endParaRPr lang="en-US" dirty="0"/>
                    </a:p>
                  </a:txBody>
                  <a:tcPr/>
                </a:tc>
              </a:tr>
              <a:tr h="685800">
                <a:tc>
                  <a:txBody>
                    <a:bodyPr/>
                    <a:lstStyle/>
                    <a:p>
                      <a:r>
                        <a:rPr lang="en-US" dirty="0" smtClean="0"/>
                        <a:t>Take both boxes</a:t>
                      </a:r>
                      <a:endParaRPr lang="en-US" dirty="0"/>
                    </a:p>
                  </a:txBody>
                  <a:tcPr/>
                </a:tc>
                <a:tc>
                  <a:txBody>
                    <a:bodyPr/>
                    <a:lstStyle/>
                    <a:p>
                      <a:r>
                        <a:rPr lang="en-US" dirty="0" smtClean="0"/>
                        <a:t>$1000</a:t>
                      </a:r>
                      <a:endParaRPr lang="en-US" dirty="0"/>
                    </a:p>
                  </a:txBody>
                  <a:tcPr/>
                </a:tc>
                <a:tc>
                  <a:txBody>
                    <a:bodyPr/>
                    <a:lstStyle/>
                    <a:p>
                      <a:r>
                        <a:rPr lang="en-US" dirty="0" smtClean="0"/>
                        <a:t>$1,001,000</a:t>
                      </a:r>
                      <a:endParaRPr lang="en-US" dirty="0"/>
                    </a:p>
                  </a:txBody>
                  <a:tcPr/>
                </a:tc>
              </a:tr>
              <a:tr h="666750">
                <a:tc>
                  <a:txBody>
                    <a:bodyPr/>
                    <a:lstStyle/>
                    <a:p>
                      <a:r>
                        <a:rPr lang="en-US" dirty="0" smtClean="0"/>
                        <a:t>Take only Box #2</a:t>
                      </a:r>
                      <a:endParaRPr lang="en-US" dirty="0"/>
                    </a:p>
                  </a:txBody>
                  <a:tcPr/>
                </a:tc>
                <a:tc>
                  <a:txBody>
                    <a:bodyPr/>
                    <a:lstStyle/>
                    <a:p>
                      <a:r>
                        <a:rPr lang="en-US" dirty="0" smtClean="0"/>
                        <a:t>$0</a:t>
                      </a:r>
                      <a:endParaRPr lang="en-US" dirty="0"/>
                    </a:p>
                  </a:txBody>
                  <a:tcPr/>
                </a:tc>
                <a:tc>
                  <a:txBody>
                    <a:bodyPr/>
                    <a:lstStyle/>
                    <a:p>
                      <a:r>
                        <a:rPr lang="en-US" dirty="0" smtClean="0"/>
                        <a:t>$1,000,000</a:t>
                      </a:r>
                      <a:endParaRPr lang="en-US" dirty="0"/>
                    </a:p>
                  </a:txBody>
                  <a:tcPr/>
                </a:tc>
              </a:tr>
            </a:tbl>
          </a:graphicData>
        </a:graphic>
      </p:graphicFrame>
      <p:sp>
        <p:nvSpPr>
          <p:cNvPr id="9" name="Content Placeholder 8"/>
          <p:cNvSpPr>
            <a:spLocks noGrp="1"/>
          </p:cNvSpPr>
          <p:nvPr>
            <p:ph sz="quarter" idx="4"/>
          </p:nvPr>
        </p:nvSpPr>
        <p:spPr>
          <a:xfrm>
            <a:off x="4648200" y="2471383"/>
            <a:ext cx="4419600" cy="3822192"/>
          </a:xfrm>
        </p:spPr>
        <p:txBody>
          <a:bodyPr>
            <a:normAutofit/>
          </a:bodyPr>
          <a:lstStyle/>
          <a:p>
            <a:pPr marL="0" indent="0">
              <a:buNone/>
            </a:pPr>
            <a:r>
              <a:rPr lang="en-US" dirty="0" smtClean="0"/>
              <a:t>- Take </a:t>
            </a:r>
            <a:r>
              <a:rPr lang="en-US" dirty="0" smtClean="0"/>
              <a:t>both boxes</a:t>
            </a:r>
            <a:r>
              <a:rPr lang="en-US" dirty="0" smtClean="0"/>
              <a:t>: </a:t>
            </a:r>
          </a:p>
          <a:p>
            <a:pPr marL="0" indent="0">
              <a:buNone/>
            </a:pPr>
            <a:r>
              <a:rPr lang="en-US" dirty="0" smtClean="0"/>
              <a:t>0.9(1000) + 0.1(1,001,000) =</a:t>
            </a:r>
            <a:r>
              <a:rPr lang="en-US" b="1" dirty="0" smtClean="0"/>
              <a:t>	$101,000</a:t>
            </a:r>
          </a:p>
          <a:p>
            <a:pPr marL="0" indent="0">
              <a:buNone/>
            </a:pPr>
            <a:endParaRPr lang="en-US" dirty="0" smtClean="0"/>
          </a:p>
          <a:p>
            <a:pPr marL="0" indent="0">
              <a:buNone/>
            </a:pPr>
            <a:r>
              <a:rPr lang="en-US" dirty="0" smtClean="0"/>
              <a:t>- Take </a:t>
            </a:r>
            <a:r>
              <a:rPr lang="en-US" dirty="0" smtClean="0"/>
              <a:t>only Box #2</a:t>
            </a:r>
            <a:r>
              <a:rPr lang="en-US" dirty="0" smtClean="0"/>
              <a:t>:</a:t>
            </a:r>
          </a:p>
          <a:p>
            <a:pPr marL="0" indent="0">
              <a:buNone/>
            </a:pPr>
            <a:r>
              <a:rPr lang="en-US" dirty="0" smtClean="0"/>
              <a:t>0.1(0) + 0.9(1,000,000) </a:t>
            </a:r>
          </a:p>
          <a:p>
            <a:pPr marL="0" indent="0">
              <a:buNone/>
            </a:pPr>
            <a:r>
              <a:rPr lang="en-US" dirty="0" smtClean="0"/>
              <a:t>= 	</a:t>
            </a:r>
            <a:r>
              <a:rPr lang="en-US" b="1" dirty="0" smtClean="0"/>
              <a:t>$900,000</a:t>
            </a:r>
            <a:endParaRPr lang="en-US" b="1" dirty="0"/>
          </a:p>
        </p:txBody>
      </p:sp>
      <p:sp>
        <p:nvSpPr>
          <p:cNvPr id="2" name="Title 1"/>
          <p:cNvSpPr>
            <a:spLocks noGrp="1"/>
          </p:cNvSpPr>
          <p:nvPr>
            <p:ph type="title"/>
          </p:nvPr>
        </p:nvSpPr>
        <p:spPr/>
        <p:txBody>
          <a:bodyPr/>
          <a:lstStyle/>
          <a:p>
            <a:r>
              <a:rPr lang="en-US" dirty="0" smtClean="0"/>
              <a:t>Dominance vs. Expected Value</a:t>
            </a:r>
            <a:endParaRPr lang="en-US" dirty="0"/>
          </a:p>
        </p:txBody>
      </p:sp>
    </p:spTree>
    <p:extLst>
      <p:ext uri="{BB962C8B-B14F-4D97-AF65-F5344CB8AC3E}">
        <p14:creationId xmlns:p14="http://schemas.microsoft.com/office/powerpoint/2010/main" val="169558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Vertical)">
                                      <p:cBhvr>
                                        <p:cTn id="14" dur="5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9">
                                            <p:txEl>
                                              <p:pRg st="0" end="0"/>
                                            </p:txEl>
                                          </p:spTgt>
                                        </p:tgtEl>
                                        <p:attrNameLst>
                                          <p:attrName>style.visibility</p:attrName>
                                        </p:attrNameLst>
                                      </p:cBhvr>
                                      <p:to>
                                        <p:strVal val="visible"/>
                                      </p:to>
                                    </p:set>
                                    <p:animEffect transition="in" filter="wipe(down)">
                                      <p:cBhvr>
                                        <p:cTn id="19" dur="500"/>
                                        <p:tgtEl>
                                          <p:spTgt spid="9">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9">
                                            <p:txEl>
                                              <p:pRg st="1" end="1"/>
                                            </p:txEl>
                                          </p:spTgt>
                                        </p:tgtEl>
                                        <p:attrNameLst>
                                          <p:attrName>style.visibility</p:attrName>
                                        </p:attrNameLst>
                                      </p:cBhvr>
                                      <p:to>
                                        <p:strVal val="visible"/>
                                      </p:to>
                                    </p:set>
                                    <p:animEffect transition="in" filter="wipe(down)">
                                      <p:cBhvr>
                                        <p:cTn id="24" dur="500"/>
                                        <p:tgtEl>
                                          <p:spTgt spid="9">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9">
                                            <p:txEl>
                                              <p:pRg st="3" end="3"/>
                                            </p:txEl>
                                          </p:spTgt>
                                        </p:tgtEl>
                                        <p:attrNameLst>
                                          <p:attrName>style.visibility</p:attrName>
                                        </p:attrNameLst>
                                      </p:cBhvr>
                                      <p:to>
                                        <p:strVal val="visible"/>
                                      </p:to>
                                    </p:set>
                                    <p:animEffect transition="in" filter="wipe(down)">
                                      <p:cBhvr>
                                        <p:cTn id="29" dur="500"/>
                                        <p:tgtEl>
                                          <p:spTgt spid="9">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9">
                                            <p:txEl>
                                              <p:pRg st="4" end="4"/>
                                            </p:txEl>
                                          </p:spTgt>
                                        </p:tgtEl>
                                        <p:attrNameLst>
                                          <p:attrName>style.visibility</p:attrName>
                                        </p:attrNameLst>
                                      </p:cBhvr>
                                      <p:to>
                                        <p:strVal val="visible"/>
                                      </p:to>
                                    </p:set>
                                    <p:animEffect transition="in" filter="wipe(down)">
                                      <p:cBhvr>
                                        <p:cTn id="34" dur="500"/>
                                        <p:tgtEl>
                                          <p:spTgt spid="9">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9">
                                            <p:txEl>
                                              <p:pRg st="5" end="5"/>
                                            </p:txEl>
                                          </p:spTgt>
                                        </p:tgtEl>
                                        <p:attrNameLst>
                                          <p:attrName>style.visibility</p:attrName>
                                        </p:attrNameLst>
                                      </p:cBhvr>
                                      <p:to>
                                        <p:strVal val="visible"/>
                                      </p:to>
                                    </p:set>
                                    <p:animEffect transition="in" filter="wipe(down)">
                                      <p:cBhvr>
                                        <p:cTn id="39"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75</TotalTime>
  <Words>447</Words>
  <Application>Microsoft Office PowerPoint</Application>
  <PresentationFormat>On-screen Show (4:3)</PresentationFormat>
  <Paragraphs>46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Game Theory: Day 6</vt:lpstr>
      <vt:lpstr>Newcomb’s Problem  and Free Will</vt:lpstr>
      <vt:lpstr>Argument 1: Dominance Principle</vt:lpstr>
      <vt:lpstr>Argument 2: Expected Value</vt:lpstr>
      <vt:lpstr>Dominance vs. Expected Value</vt:lpstr>
    </vt:vector>
  </TitlesOfParts>
  <Company>Strake Jesuit College Preparatory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 Day 6</dc:title>
  <dc:creator>Natalee Hanna</dc:creator>
  <cp:lastModifiedBy>Natalee Hanna</cp:lastModifiedBy>
  <cp:revision>6</cp:revision>
  <dcterms:created xsi:type="dcterms:W3CDTF">2013-04-10T17:54:42Z</dcterms:created>
  <dcterms:modified xsi:type="dcterms:W3CDTF">2013-04-10T21:11:40Z</dcterms:modified>
</cp:coreProperties>
</file>