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807BADB-207C-4961-804F-6B84F6C274F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A24539-A11A-46F1-B414-7B08040DCA6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BADB-207C-4961-804F-6B84F6C274F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24539-A11A-46F1-B414-7B08040DC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807BADB-207C-4961-804F-6B84F6C274F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7A24539-A11A-46F1-B414-7B08040DCA6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BADB-207C-4961-804F-6B84F6C274F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A24539-A11A-46F1-B414-7B08040DCA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BADB-207C-4961-804F-6B84F6C274F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7A24539-A11A-46F1-B414-7B08040DCA6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807BADB-207C-4961-804F-6B84F6C274F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7A24539-A11A-46F1-B414-7B08040DCA6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807BADB-207C-4961-804F-6B84F6C274F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7A24539-A11A-46F1-B414-7B08040DCA6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BADB-207C-4961-804F-6B84F6C274F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A24539-A11A-46F1-B414-7B08040DC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BADB-207C-4961-804F-6B84F6C274F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A24539-A11A-46F1-B414-7B08040DC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BADB-207C-4961-804F-6B84F6C274F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A24539-A11A-46F1-B414-7B08040DCA6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807BADB-207C-4961-804F-6B84F6C274F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7A24539-A11A-46F1-B414-7B08040DCA6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07BADB-207C-4961-804F-6B84F6C274F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7A24539-A11A-46F1-B414-7B08040DCA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Game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92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Minimax</a:t>
            </a:r>
            <a:r>
              <a:rPr lang="en-US" dirty="0" smtClean="0"/>
              <a:t> and </a:t>
            </a:r>
            <a:r>
              <a:rPr lang="en-US" dirty="0" err="1" smtClean="0"/>
              <a:t>Maximin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36324" y="1189672"/>
            <a:ext cx="565340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1. 	Write down the minimum entry in each row.</a:t>
            </a:r>
          </a:p>
          <a:p>
            <a:r>
              <a:rPr lang="en-US" dirty="0"/>
              <a:t>	</a:t>
            </a:r>
            <a:r>
              <a:rPr lang="en-US" dirty="0" smtClean="0"/>
              <a:t>Which one is the largest? </a:t>
            </a:r>
            <a:r>
              <a:rPr lang="en-US" b="1" dirty="0" err="1" smtClean="0"/>
              <a:t>Maximin</a:t>
            </a:r>
            <a:endParaRPr lang="en-US" dirty="0" smtClean="0"/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Step 2. 	</a:t>
            </a:r>
            <a:r>
              <a:rPr lang="en-US" dirty="0" smtClean="0"/>
              <a:t>Write down the maximum entry in each column.</a:t>
            </a:r>
          </a:p>
          <a:p>
            <a:r>
              <a:rPr lang="en-US" dirty="0"/>
              <a:t>	</a:t>
            </a:r>
            <a:r>
              <a:rPr lang="en-US" dirty="0" smtClean="0"/>
              <a:t>Which one is the smallest? </a:t>
            </a:r>
            <a:r>
              <a:rPr lang="en-US" b="1" dirty="0" err="1" smtClean="0"/>
              <a:t>Minimax</a:t>
            </a:r>
            <a:endParaRPr lang="en-US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1405861"/>
              </p:ext>
            </p:extLst>
          </p:nvPr>
        </p:nvGraphicFramePr>
        <p:xfrm>
          <a:off x="457200" y="2895600"/>
          <a:ext cx="5410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868680"/>
                <a:gridCol w="1082040"/>
                <a:gridCol w="1082040"/>
                <a:gridCol w="10820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Rose\Colin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0" y="2895600"/>
            <a:ext cx="1862561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Row Minimum</a:t>
            </a:r>
          </a:p>
          <a:p>
            <a:r>
              <a:rPr lang="en-US" sz="2200" dirty="0" smtClean="0"/>
              <a:t>2</a:t>
            </a:r>
          </a:p>
          <a:p>
            <a:r>
              <a:rPr lang="en-US" sz="2200" dirty="0" smtClean="0"/>
              <a:t>-10</a:t>
            </a:r>
          </a:p>
          <a:p>
            <a:r>
              <a:rPr lang="en-US" sz="2200" dirty="0" smtClean="0"/>
              <a:t>2</a:t>
            </a:r>
          </a:p>
          <a:p>
            <a:r>
              <a:rPr lang="en-US" sz="2200" dirty="0"/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30827" y="4890763"/>
            <a:ext cx="5288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Column Maximum	7	8	    2	       5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096000" y="3962401"/>
            <a:ext cx="304800" cy="304799"/>
          </a:xfrm>
          <a:prstGeom prst="ellips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096000" y="3276600"/>
            <a:ext cx="304800" cy="304799"/>
          </a:xfrm>
          <a:prstGeom prst="ellips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810000" y="4923029"/>
            <a:ext cx="381000" cy="304799"/>
          </a:xfrm>
          <a:prstGeom prst="ellips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6705600" y="3428999"/>
            <a:ext cx="1252961" cy="5334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705600" y="3962401"/>
            <a:ext cx="1252961" cy="1523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4038600" y="5334000"/>
            <a:ext cx="457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958561" y="3745468"/>
            <a:ext cx="102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Maximin</a:t>
            </a:r>
            <a:endParaRPr lang="en-US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4267200" y="6019800"/>
            <a:ext cx="1027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Minimax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3657600" y="3276600"/>
            <a:ext cx="381000" cy="304799"/>
          </a:xfrm>
          <a:prstGeom prst="ellips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657600" y="4038600"/>
            <a:ext cx="381000" cy="304799"/>
          </a:xfrm>
          <a:prstGeom prst="ellipse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989731" y="5365875"/>
            <a:ext cx="1441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Saddle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88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 animBg="1"/>
      <p:bldP spid="13" grpId="0" animBg="1"/>
      <p:bldP spid="20" grpId="0"/>
      <p:bldP spid="21" grpId="0"/>
      <p:bldP spid="22" grpId="0" animBg="1"/>
      <p:bldP spid="23" grpId="0" animBg="1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Yesterday, we discussed dominance and saddle points.</a:t>
            </a:r>
          </a:p>
          <a:p>
            <a:r>
              <a:rPr lang="en-US" dirty="0" smtClean="0"/>
              <a:t>Games where ONE strategy can be played with certainty to receive the best outcome are </a:t>
            </a:r>
            <a:r>
              <a:rPr lang="en-US" i="1" dirty="0" smtClean="0"/>
              <a:t>pure strategy games</a:t>
            </a:r>
          </a:p>
          <a:p>
            <a:r>
              <a:rPr lang="en-US" dirty="0" smtClean="0"/>
              <a:t>Contrastingly, when there is no saddle point (or multiple saddle points) where neither player would want to play a single strategy with certainty, it is called a </a:t>
            </a:r>
            <a:r>
              <a:rPr lang="en-US" i="1" dirty="0" smtClean="0"/>
              <a:t>mixed strategy game</a:t>
            </a:r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Example.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Row Minimum: -3 and 0</a:t>
            </a:r>
          </a:p>
          <a:p>
            <a:pPr marL="0" indent="0"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Maximin</a:t>
            </a:r>
            <a:r>
              <a:rPr lang="en-US" b="1" dirty="0" smtClean="0"/>
              <a:t> 0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Column Maximum: 2 and 3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err="1" smtClean="0"/>
              <a:t>Minimax</a:t>
            </a:r>
            <a:r>
              <a:rPr lang="en-US" b="1" dirty="0" smtClean="0"/>
              <a:t> 2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849074"/>
              </p:ext>
            </p:extLst>
          </p:nvPr>
        </p:nvGraphicFramePr>
        <p:xfrm>
          <a:off x="4876800" y="2209800"/>
          <a:ext cx="4038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Rose\Colin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19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 analyze the effect of one or both players using mixed strategies, we can use the concept of </a:t>
            </a:r>
            <a:r>
              <a:rPr lang="en-US" i="1" dirty="0" smtClean="0"/>
              <a:t>expected value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Let’s say in our example Colin will flip a coin to decide between strategy A and B. </a:t>
            </a:r>
          </a:p>
          <a:p>
            <a:r>
              <a:rPr lang="en-US" dirty="0" smtClean="0"/>
              <a:t>Colin A and Colin B have probability of ½ each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Example.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Expected Value.</a:t>
            </a:r>
          </a:p>
          <a:p>
            <a:pPr marL="0" indent="0">
              <a:buNone/>
            </a:pPr>
            <a:r>
              <a:rPr lang="en-US" dirty="0" smtClean="0"/>
              <a:t>Rose A: ½ (2) + ½ (-3) = - ½ </a:t>
            </a:r>
          </a:p>
          <a:p>
            <a:pPr marL="0" indent="0">
              <a:buNone/>
            </a:pPr>
            <a:r>
              <a:rPr lang="en-US" dirty="0" smtClean="0"/>
              <a:t>Rose B: </a:t>
            </a:r>
            <a:r>
              <a:rPr lang="en-US" dirty="0" smtClean="0"/>
              <a:t>½ (0) + ½ (3) = 3/2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Thus, if Colin is playing the mixed strategy ½ A, ½ B, then Rose should play Rose B.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537104"/>
              </p:ext>
            </p:extLst>
          </p:nvPr>
        </p:nvGraphicFramePr>
        <p:xfrm>
          <a:off x="4648200" y="2057400"/>
          <a:ext cx="4038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Rose\Colin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41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you know that your opponent is playing a given mixed strategy, and will continue to play it regardless of what you do, you should play your strategy which has the largest expected value.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Expected Value Principle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85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Colin’s 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can Colin choose a mixed strategy such that Rose cannot take advantage of it!</a:t>
            </a:r>
          </a:p>
          <a:p>
            <a:r>
              <a:rPr lang="en-US" dirty="0" smtClean="0"/>
              <a:t>Let Colin play a mixed strategy of probability x for strategy A and (1-x) for B where 0&lt;x&lt;1.</a:t>
            </a:r>
          </a:p>
          <a:p>
            <a:r>
              <a:rPr lang="en-US" dirty="0" smtClean="0"/>
              <a:t>Thus, Colin can should play mixed strategy ¾ A, ¼ B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Expected Value.</a:t>
            </a:r>
          </a:p>
          <a:p>
            <a:pPr marL="0" indent="0">
              <a:buNone/>
            </a:pPr>
            <a:r>
              <a:rPr lang="en-US" dirty="0" smtClean="0"/>
              <a:t>Rose A: x(2) + (1-x)(-3)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-3 + 5x</a:t>
            </a:r>
          </a:p>
          <a:p>
            <a:pPr marL="0" indent="0">
              <a:buNone/>
            </a:pPr>
            <a:r>
              <a:rPr lang="en-US" dirty="0" smtClean="0"/>
              <a:t>Rose B: x (0) + (1-x)(3)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3 - 3x </a:t>
            </a:r>
          </a:p>
          <a:p>
            <a:r>
              <a:rPr lang="en-US" dirty="0" smtClean="0"/>
              <a:t>What can we do with this information?</a:t>
            </a:r>
          </a:p>
          <a:p>
            <a:pPr marL="0" indent="0" algn="ctr">
              <a:buNone/>
            </a:pPr>
            <a:r>
              <a:rPr lang="en-US" dirty="0" smtClean="0"/>
              <a:t>-3 + 5x = 3 – 3x</a:t>
            </a:r>
          </a:p>
          <a:p>
            <a:pPr marL="0" indent="0" algn="ctr">
              <a:buNone/>
            </a:pPr>
            <a:r>
              <a:rPr lang="en-US" dirty="0" smtClean="0"/>
              <a:t>So x = ¾ </a:t>
            </a:r>
          </a:p>
          <a:p>
            <a:r>
              <a:rPr lang="en-US" dirty="0" smtClean="0"/>
              <a:t>What would Rose’s average payoff be? </a:t>
            </a:r>
            <a:endParaRPr lang="en-US" b="1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18887"/>
              </p:ext>
            </p:extLst>
          </p:nvPr>
        </p:nvGraphicFramePr>
        <p:xfrm>
          <a:off x="457200" y="5410200"/>
          <a:ext cx="4038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Rose\Colin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00600" y="6172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85331" y="5895201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Rose A: ¾ (2) + ¼ (-3) = ¾ </a:t>
            </a:r>
          </a:p>
          <a:p>
            <a:r>
              <a:rPr lang="en-US" dirty="0" smtClean="0"/>
              <a:t>Rose B: ¾ (0) + ¼ (3) = ¾  </a:t>
            </a: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8077200" y="5144478"/>
            <a:ext cx="6335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/>
              <a:t>¾</a:t>
            </a:r>
            <a:r>
              <a:rPr lang="en-US" b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60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3x3?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Colin has strategies A, B, and C with probabilities (x, y, 1 – x – y) </a:t>
            </a:r>
          </a:p>
          <a:p>
            <a:r>
              <a:rPr lang="en-US" dirty="0" smtClean="0"/>
              <a:t>Solve using a system of two equations in two unknowns.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Rose A:</a:t>
            </a:r>
          </a:p>
          <a:p>
            <a:pPr marL="0" indent="0">
              <a:buNone/>
            </a:pPr>
            <a:r>
              <a:rPr lang="en-US" dirty="0" smtClean="0"/>
              <a:t>Rose B:</a:t>
            </a:r>
          </a:p>
          <a:p>
            <a:pPr marL="0" indent="0">
              <a:buNone/>
            </a:pPr>
            <a:r>
              <a:rPr lang="en-US" dirty="0" smtClean="0"/>
              <a:t>Rose C: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672545015"/>
              </p:ext>
            </p:extLst>
          </p:nvPr>
        </p:nvGraphicFramePr>
        <p:xfrm>
          <a:off x="4495800" y="1600200"/>
          <a:ext cx="441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066800"/>
                <a:gridCol w="1028700"/>
                <a:gridCol w="1104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Rose\Colin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15000" y="5453628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(2/5, 2/5, ½)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9752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97</TotalTime>
  <Words>467</Words>
  <Application>Microsoft Office PowerPoint</Application>
  <PresentationFormat>On-screen Show (4:3)</PresentationFormat>
  <Paragraphs>139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Game Theory</vt:lpstr>
      <vt:lpstr>Minimax and Maximin</vt:lpstr>
      <vt:lpstr>Mixed Strategy</vt:lpstr>
      <vt:lpstr>Expected Value</vt:lpstr>
      <vt:lpstr>Expected Value Principle</vt:lpstr>
      <vt:lpstr>Colin’s Point of View</vt:lpstr>
      <vt:lpstr>What about 3x3?</vt:lpstr>
    </vt:vector>
  </TitlesOfParts>
  <Company>Strake Jesuit College Preparatory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Theory</dc:title>
  <dc:creator>Natalee Hanna</dc:creator>
  <cp:lastModifiedBy>Natalee Hanna</cp:lastModifiedBy>
  <cp:revision>8</cp:revision>
  <dcterms:created xsi:type="dcterms:W3CDTF">2013-04-09T20:01:52Z</dcterms:created>
  <dcterms:modified xsi:type="dcterms:W3CDTF">2013-04-09T21:39:30Z</dcterms:modified>
</cp:coreProperties>
</file>