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6" y="-4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BB03EFB-14F3-483F-8B3C-F0B8BC9B4488}" type="datetimeFigureOut">
              <a:rPr lang="en-US" smtClean="0"/>
              <a:t>4/8/2013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4E4D1A48-9F67-4D86-8169-502D99334DC7}"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B03EFB-14F3-483F-8B3C-F0B8BC9B4488}" type="datetimeFigureOut">
              <a:rPr lang="en-US" smtClean="0"/>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D1A48-9F67-4D86-8169-502D99334DC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B03EFB-14F3-483F-8B3C-F0B8BC9B4488}" type="datetimeFigureOut">
              <a:rPr lang="en-US" smtClean="0"/>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D1A48-9F67-4D86-8169-502D99334DC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B03EFB-14F3-483F-8B3C-F0B8BC9B4488}" type="datetimeFigureOut">
              <a:rPr lang="en-US" smtClean="0"/>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D1A48-9F67-4D86-8169-502D99334DC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BB03EFB-14F3-483F-8B3C-F0B8BC9B4488}" type="datetimeFigureOut">
              <a:rPr lang="en-US" smtClean="0"/>
              <a:t>4/8/2013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D1A48-9F67-4D86-8169-502D99334DC7}"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B03EFB-14F3-483F-8B3C-F0B8BC9B4488}" type="datetimeFigureOut">
              <a:rPr lang="en-US" smtClean="0"/>
              <a:t>4/8/2013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4D1A48-9F67-4D86-8169-502D99334DC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B03EFB-14F3-483F-8B3C-F0B8BC9B4488}" type="datetimeFigureOut">
              <a:rPr lang="en-US" smtClean="0"/>
              <a:t>4/8/2013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4D1A48-9F67-4D86-8169-502D99334DC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B03EFB-14F3-483F-8B3C-F0B8BC9B4488}" type="datetimeFigureOut">
              <a:rPr lang="en-US" smtClean="0"/>
              <a:t>4/8/2013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4D1A48-9F67-4D86-8169-502D99334DC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BB03EFB-14F3-483F-8B3C-F0B8BC9B4488}" type="datetimeFigureOut">
              <a:rPr lang="en-US" smtClean="0"/>
              <a:t>4/8/2013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4D1A48-9F67-4D86-8169-502D99334DC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B03EFB-14F3-483F-8B3C-F0B8BC9B4488}" type="datetimeFigureOut">
              <a:rPr lang="en-US" smtClean="0"/>
              <a:t>4/8/2013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4D1A48-9F67-4D86-8169-502D99334DC7}"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DBB03EFB-14F3-483F-8B3C-F0B8BC9B4488}" type="datetimeFigureOut">
              <a:rPr lang="en-US" smtClean="0"/>
              <a:t>4/8/2013</a:t>
            </a:fld>
            <a:endParaRPr lang="en-US"/>
          </a:p>
        </p:txBody>
      </p:sp>
      <p:sp>
        <p:nvSpPr>
          <p:cNvPr id="7" name="Slide Number Placeholder 6"/>
          <p:cNvSpPr>
            <a:spLocks noGrp="1"/>
          </p:cNvSpPr>
          <p:nvPr>
            <p:ph type="sldNum" sz="quarter" idx="12"/>
          </p:nvPr>
        </p:nvSpPr>
        <p:spPr/>
        <p:txBody>
          <a:bodyPr/>
          <a:lstStyle/>
          <a:p>
            <a:fld id="{4E4D1A48-9F67-4D86-8169-502D99334DC7}"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BB03EFB-14F3-483F-8B3C-F0B8BC9B4488}" type="datetimeFigureOut">
              <a:rPr lang="en-US" smtClean="0"/>
              <a:t>4/8/2013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E4D1A48-9F67-4D86-8169-502D99334DC7}"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Day 4</a:t>
            </a:r>
            <a:endParaRPr lang="en-US" dirty="0"/>
          </a:p>
        </p:txBody>
      </p:sp>
      <p:sp>
        <p:nvSpPr>
          <p:cNvPr id="2" name="Title 1"/>
          <p:cNvSpPr>
            <a:spLocks noGrp="1"/>
          </p:cNvSpPr>
          <p:nvPr>
            <p:ph type="ctrTitle"/>
          </p:nvPr>
        </p:nvSpPr>
        <p:spPr/>
        <p:txBody>
          <a:bodyPr/>
          <a:lstStyle/>
          <a:p>
            <a:r>
              <a:rPr lang="en-US" dirty="0" smtClean="0"/>
              <a:t>Game Theory</a:t>
            </a:r>
            <a:endParaRPr lang="en-US" dirty="0"/>
          </a:p>
        </p:txBody>
      </p:sp>
    </p:spTree>
    <p:extLst>
      <p:ext uri="{BB962C8B-B14F-4D97-AF65-F5344CB8AC3E}">
        <p14:creationId xmlns:p14="http://schemas.microsoft.com/office/powerpoint/2010/main" val="2447086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Dominant Strategy	</a:t>
            </a:r>
            <a:endParaRPr lang="en-US" dirty="0"/>
          </a:p>
        </p:txBody>
      </p:sp>
      <p:sp>
        <p:nvSpPr>
          <p:cNvPr id="3" name="Content Placeholder 2"/>
          <p:cNvSpPr>
            <a:spLocks noGrp="1"/>
          </p:cNvSpPr>
          <p:nvPr>
            <p:ph idx="1"/>
          </p:nvPr>
        </p:nvSpPr>
        <p:spPr>
          <a:xfrm>
            <a:off x="762000" y="1676400"/>
            <a:ext cx="7620000" cy="4724400"/>
          </a:xfrm>
        </p:spPr>
        <p:txBody>
          <a:bodyPr>
            <a:normAutofit fontScale="92500" lnSpcReduction="10000"/>
          </a:bodyPr>
          <a:lstStyle/>
          <a:p>
            <a:pPr marL="0" indent="0">
              <a:buNone/>
            </a:pPr>
            <a:r>
              <a:rPr lang="en-US" b="1" dirty="0" smtClean="0"/>
              <a:t>Definition</a:t>
            </a:r>
            <a:r>
              <a:rPr lang="en-US" dirty="0" smtClean="0"/>
              <a:t>: Strategy </a:t>
            </a:r>
            <a:r>
              <a:rPr lang="en-US" dirty="0" err="1" smtClean="0"/>
              <a:t>s’</a:t>
            </a:r>
            <a:r>
              <a:rPr lang="en-US" baseline="-25000" dirty="0" err="1" smtClean="0"/>
              <a:t>i</a:t>
            </a:r>
            <a:r>
              <a:rPr lang="en-US" dirty="0" smtClean="0"/>
              <a:t> strongly dominates all other strategies of player </a:t>
            </a:r>
            <a:r>
              <a:rPr lang="en-US" dirty="0" err="1" smtClean="0"/>
              <a:t>i</a:t>
            </a:r>
            <a:r>
              <a:rPr lang="en-US" dirty="0" smtClean="0"/>
              <a:t> if the payoff to </a:t>
            </a:r>
            <a:r>
              <a:rPr lang="en-US" dirty="0" err="1" smtClean="0"/>
              <a:t>s’</a:t>
            </a:r>
            <a:r>
              <a:rPr lang="en-US" baseline="-25000" dirty="0" err="1" smtClean="0"/>
              <a:t>i</a:t>
            </a:r>
            <a:r>
              <a:rPr lang="en-US" dirty="0" smtClean="0"/>
              <a:t> is strictly greater than the payoff to any other strategy, regardless of which strategy is chosen by the other player(s)</a:t>
            </a:r>
          </a:p>
          <a:p>
            <a:pPr marL="0" indent="0">
              <a:buNone/>
            </a:pPr>
            <a:endParaRPr lang="en-US" dirty="0"/>
          </a:p>
          <a:p>
            <a:pPr marL="0" indent="0">
              <a:buNone/>
            </a:pPr>
            <a:r>
              <a:rPr lang="en-US" dirty="0" smtClean="0"/>
              <a:t>Let us consider player 1 and player 2 with strategies a and b.  </a:t>
            </a:r>
          </a:p>
          <a:p>
            <a:r>
              <a:rPr lang="en-US" i="1" dirty="0" smtClean="0"/>
              <a:t>π</a:t>
            </a:r>
            <a:r>
              <a:rPr lang="en-US" i="1" baseline="-25000" dirty="0" smtClean="0"/>
              <a:t>1</a:t>
            </a:r>
            <a:r>
              <a:rPr lang="en-US" i="1" dirty="0" smtClean="0"/>
              <a:t>(s</a:t>
            </a:r>
            <a:r>
              <a:rPr lang="en-US" i="1" baseline="-25000" dirty="0" smtClean="0"/>
              <a:t>1</a:t>
            </a:r>
            <a:r>
              <a:rPr lang="en-US" i="1" baseline="30000" dirty="0" smtClean="0"/>
              <a:t>b</a:t>
            </a:r>
            <a:r>
              <a:rPr lang="en-US" i="1" dirty="0"/>
              <a:t>,</a:t>
            </a:r>
            <a:r>
              <a:rPr lang="en-US" i="1" dirty="0" smtClean="0"/>
              <a:t>s</a:t>
            </a:r>
            <a:r>
              <a:rPr lang="en-US" i="1" baseline="-25000" dirty="0" smtClean="0"/>
              <a:t>2</a:t>
            </a:r>
            <a:r>
              <a:rPr lang="en-US" i="1" baseline="30000" dirty="0" smtClean="0"/>
              <a:t>a</a:t>
            </a:r>
            <a:r>
              <a:rPr lang="en-US" i="1" dirty="0" smtClean="0"/>
              <a:t>) &gt; π</a:t>
            </a:r>
            <a:r>
              <a:rPr lang="en-US" i="1" baseline="-25000" dirty="0" smtClean="0"/>
              <a:t>1</a:t>
            </a:r>
            <a:r>
              <a:rPr lang="en-US" i="1" dirty="0"/>
              <a:t>(s</a:t>
            </a:r>
            <a:r>
              <a:rPr lang="en-US" i="1" baseline="-25000" dirty="0"/>
              <a:t>1</a:t>
            </a:r>
            <a:r>
              <a:rPr lang="en-US" i="1" baseline="30000" dirty="0"/>
              <a:t>a</a:t>
            </a:r>
            <a:r>
              <a:rPr lang="en-US" i="1" dirty="0"/>
              <a:t>,s</a:t>
            </a:r>
            <a:r>
              <a:rPr lang="en-US" i="1" baseline="-25000" dirty="0"/>
              <a:t>2</a:t>
            </a:r>
            <a:r>
              <a:rPr lang="en-US" i="1" baseline="30000" dirty="0"/>
              <a:t>a</a:t>
            </a:r>
            <a:r>
              <a:rPr lang="en-US" i="1" dirty="0"/>
              <a:t>)</a:t>
            </a:r>
          </a:p>
          <a:p>
            <a:r>
              <a:rPr lang="en-US" i="1" dirty="0" smtClean="0"/>
              <a:t>π</a:t>
            </a:r>
            <a:r>
              <a:rPr lang="en-US" i="1" baseline="-25000" dirty="0" smtClean="0"/>
              <a:t>1</a:t>
            </a:r>
            <a:r>
              <a:rPr lang="en-US" i="1" dirty="0" smtClean="0"/>
              <a:t>(s</a:t>
            </a:r>
            <a:r>
              <a:rPr lang="en-US" i="1" baseline="-25000" dirty="0" smtClean="0"/>
              <a:t>1</a:t>
            </a:r>
            <a:r>
              <a:rPr lang="en-US" i="1" baseline="30000" dirty="0" smtClean="0"/>
              <a:t>b</a:t>
            </a:r>
            <a:r>
              <a:rPr lang="en-US" i="1" dirty="0"/>
              <a:t>,</a:t>
            </a:r>
            <a:r>
              <a:rPr lang="en-US" i="1" dirty="0" smtClean="0"/>
              <a:t>s</a:t>
            </a:r>
            <a:r>
              <a:rPr lang="en-US" i="1" baseline="-25000" dirty="0" smtClean="0"/>
              <a:t>2</a:t>
            </a:r>
            <a:r>
              <a:rPr lang="en-US" i="1" baseline="30000" dirty="0" smtClean="0"/>
              <a:t>b</a:t>
            </a:r>
            <a:r>
              <a:rPr lang="en-US" i="1" dirty="0" smtClean="0"/>
              <a:t>) &gt; π</a:t>
            </a:r>
            <a:r>
              <a:rPr lang="en-US" i="1" baseline="-25000" dirty="0" smtClean="0"/>
              <a:t>1</a:t>
            </a:r>
            <a:r>
              <a:rPr lang="en-US" i="1" dirty="0"/>
              <a:t>(s</a:t>
            </a:r>
            <a:r>
              <a:rPr lang="en-US" i="1" baseline="-25000" dirty="0"/>
              <a:t>1</a:t>
            </a:r>
            <a:r>
              <a:rPr lang="en-US" i="1" baseline="30000" dirty="0"/>
              <a:t>a</a:t>
            </a:r>
            <a:r>
              <a:rPr lang="en-US" i="1" dirty="0"/>
              <a:t>,s</a:t>
            </a:r>
            <a:r>
              <a:rPr lang="en-US" i="1" baseline="-25000" dirty="0"/>
              <a:t>2</a:t>
            </a:r>
            <a:r>
              <a:rPr lang="en-US" i="1" baseline="30000" dirty="0"/>
              <a:t>b</a:t>
            </a:r>
            <a:r>
              <a:rPr lang="en-US" i="1" dirty="0"/>
              <a:t>)</a:t>
            </a:r>
            <a:endParaRPr lang="en-US" dirty="0"/>
          </a:p>
          <a:p>
            <a:pPr marL="0" indent="0">
              <a:buNone/>
            </a:pPr>
            <a:endParaRPr lang="en-US" dirty="0" smtClean="0"/>
          </a:p>
          <a:p>
            <a:pPr marL="0" indent="0">
              <a:buNone/>
            </a:pPr>
            <a:r>
              <a:rPr lang="en-US" dirty="0" smtClean="0"/>
              <a:t>This would be interpreted as strategy b is strongly dominate over strategy a for player 1</a:t>
            </a:r>
            <a:r>
              <a:rPr lang="en-US" dirty="0" smtClean="0"/>
              <a:t>. </a:t>
            </a:r>
            <a:r>
              <a:rPr lang="en-US" b="1" dirty="0" smtClean="0"/>
              <a:t> Thus strategy a is the dominated strategy.</a:t>
            </a:r>
            <a:endParaRPr lang="en-US" b="1"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707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wipe(down)">
                                      <p:cBhvr>
                                        <p:cTn id="61" dur="580">
                                          <p:stCondLst>
                                            <p:cond delay="0"/>
                                          </p:stCondLst>
                                        </p:cTn>
                                        <p:tgtEl>
                                          <p:spTgt spid="3">
                                            <p:txEl>
                                              <p:pRg st="4" end="4"/>
                                            </p:txEl>
                                          </p:spTgt>
                                        </p:tgtEl>
                                      </p:cBhvr>
                                    </p:animEffect>
                                    <p:anim calcmode="lin" valueType="num">
                                      <p:cBhvr>
                                        <p:cTn id="6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4" end="4"/>
                                            </p:txEl>
                                          </p:spTgt>
                                        </p:tgtEl>
                                      </p:cBhvr>
                                      <p:to x="100000" y="60000"/>
                                    </p:animScale>
                                    <p:animScale>
                                      <p:cBhvr>
                                        <p:cTn id="68" dur="166" decel="50000">
                                          <p:stCondLst>
                                            <p:cond delay="676"/>
                                          </p:stCondLst>
                                        </p:cTn>
                                        <p:tgtEl>
                                          <p:spTgt spid="3">
                                            <p:txEl>
                                              <p:pRg st="4" end="4"/>
                                            </p:txEl>
                                          </p:spTgt>
                                        </p:tgtEl>
                                      </p:cBhvr>
                                      <p:to x="100000" y="100000"/>
                                    </p:animScale>
                                    <p:animScale>
                                      <p:cBhvr>
                                        <p:cTn id="69" dur="26">
                                          <p:stCondLst>
                                            <p:cond delay="1312"/>
                                          </p:stCondLst>
                                        </p:cTn>
                                        <p:tgtEl>
                                          <p:spTgt spid="3">
                                            <p:txEl>
                                              <p:pRg st="4" end="4"/>
                                            </p:txEl>
                                          </p:spTgt>
                                        </p:tgtEl>
                                      </p:cBhvr>
                                      <p:to x="100000" y="80000"/>
                                    </p:animScale>
                                    <p:animScale>
                                      <p:cBhvr>
                                        <p:cTn id="70" dur="166" decel="50000">
                                          <p:stCondLst>
                                            <p:cond delay="1338"/>
                                          </p:stCondLst>
                                        </p:cTn>
                                        <p:tgtEl>
                                          <p:spTgt spid="3">
                                            <p:txEl>
                                              <p:pRg st="4" end="4"/>
                                            </p:txEl>
                                          </p:spTgt>
                                        </p:tgtEl>
                                      </p:cBhvr>
                                      <p:to x="100000" y="100000"/>
                                    </p:animScale>
                                    <p:animScale>
                                      <p:cBhvr>
                                        <p:cTn id="71" dur="26">
                                          <p:stCondLst>
                                            <p:cond delay="1642"/>
                                          </p:stCondLst>
                                        </p:cTn>
                                        <p:tgtEl>
                                          <p:spTgt spid="3">
                                            <p:txEl>
                                              <p:pRg st="4" end="4"/>
                                            </p:txEl>
                                          </p:spTgt>
                                        </p:tgtEl>
                                      </p:cBhvr>
                                      <p:to x="100000" y="90000"/>
                                    </p:animScale>
                                    <p:animScale>
                                      <p:cBhvr>
                                        <p:cTn id="72" dur="166" decel="50000">
                                          <p:stCondLst>
                                            <p:cond delay="1668"/>
                                          </p:stCondLst>
                                        </p:cTn>
                                        <p:tgtEl>
                                          <p:spTgt spid="3">
                                            <p:txEl>
                                              <p:pRg st="4" end="4"/>
                                            </p:txEl>
                                          </p:spTgt>
                                        </p:tgtEl>
                                      </p:cBhvr>
                                      <p:to x="100000" y="100000"/>
                                    </p:animScale>
                                    <p:animScale>
                                      <p:cBhvr>
                                        <p:cTn id="73" dur="26">
                                          <p:stCondLst>
                                            <p:cond delay="1808"/>
                                          </p:stCondLst>
                                        </p:cTn>
                                        <p:tgtEl>
                                          <p:spTgt spid="3">
                                            <p:txEl>
                                              <p:pRg st="4" end="4"/>
                                            </p:txEl>
                                          </p:spTgt>
                                        </p:tgtEl>
                                      </p:cBhvr>
                                      <p:to x="100000" y="95000"/>
                                    </p:animScale>
                                    <p:animScale>
                                      <p:cBhvr>
                                        <p:cTn id="74" dur="166" decel="50000">
                                          <p:stCondLst>
                                            <p:cond delay="1834"/>
                                          </p:stCondLst>
                                        </p:cTn>
                                        <p:tgtEl>
                                          <p:spTgt spid="3">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Effect transition="in" filter="wipe(down)">
                                      <p:cBhvr>
                                        <p:cTn id="79" dur="580">
                                          <p:stCondLst>
                                            <p:cond delay="0"/>
                                          </p:stCondLst>
                                        </p:cTn>
                                        <p:tgtEl>
                                          <p:spTgt spid="3">
                                            <p:txEl>
                                              <p:pRg st="6" end="6"/>
                                            </p:txEl>
                                          </p:spTgt>
                                        </p:tgtEl>
                                      </p:cBhvr>
                                    </p:animEffect>
                                    <p:anim calcmode="lin" valueType="num">
                                      <p:cBhvr>
                                        <p:cTn id="8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6" end="6"/>
                                            </p:txEl>
                                          </p:spTgt>
                                        </p:tgtEl>
                                      </p:cBhvr>
                                      <p:to x="100000" y="60000"/>
                                    </p:animScale>
                                    <p:animScale>
                                      <p:cBhvr>
                                        <p:cTn id="86" dur="166" decel="50000">
                                          <p:stCondLst>
                                            <p:cond delay="676"/>
                                          </p:stCondLst>
                                        </p:cTn>
                                        <p:tgtEl>
                                          <p:spTgt spid="3">
                                            <p:txEl>
                                              <p:pRg st="6" end="6"/>
                                            </p:txEl>
                                          </p:spTgt>
                                        </p:tgtEl>
                                      </p:cBhvr>
                                      <p:to x="100000" y="100000"/>
                                    </p:animScale>
                                    <p:animScale>
                                      <p:cBhvr>
                                        <p:cTn id="87" dur="26">
                                          <p:stCondLst>
                                            <p:cond delay="1312"/>
                                          </p:stCondLst>
                                        </p:cTn>
                                        <p:tgtEl>
                                          <p:spTgt spid="3">
                                            <p:txEl>
                                              <p:pRg st="6" end="6"/>
                                            </p:txEl>
                                          </p:spTgt>
                                        </p:tgtEl>
                                      </p:cBhvr>
                                      <p:to x="100000" y="80000"/>
                                    </p:animScale>
                                    <p:animScale>
                                      <p:cBhvr>
                                        <p:cTn id="88" dur="166" decel="50000">
                                          <p:stCondLst>
                                            <p:cond delay="1338"/>
                                          </p:stCondLst>
                                        </p:cTn>
                                        <p:tgtEl>
                                          <p:spTgt spid="3">
                                            <p:txEl>
                                              <p:pRg st="6" end="6"/>
                                            </p:txEl>
                                          </p:spTgt>
                                        </p:tgtEl>
                                      </p:cBhvr>
                                      <p:to x="100000" y="100000"/>
                                    </p:animScale>
                                    <p:animScale>
                                      <p:cBhvr>
                                        <p:cTn id="89" dur="26">
                                          <p:stCondLst>
                                            <p:cond delay="1642"/>
                                          </p:stCondLst>
                                        </p:cTn>
                                        <p:tgtEl>
                                          <p:spTgt spid="3">
                                            <p:txEl>
                                              <p:pRg st="6" end="6"/>
                                            </p:txEl>
                                          </p:spTgt>
                                        </p:tgtEl>
                                      </p:cBhvr>
                                      <p:to x="100000" y="90000"/>
                                    </p:animScale>
                                    <p:animScale>
                                      <p:cBhvr>
                                        <p:cTn id="90" dur="166" decel="50000">
                                          <p:stCondLst>
                                            <p:cond delay="1668"/>
                                          </p:stCondLst>
                                        </p:cTn>
                                        <p:tgtEl>
                                          <p:spTgt spid="3">
                                            <p:txEl>
                                              <p:pRg st="6" end="6"/>
                                            </p:txEl>
                                          </p:spTgt>
                                        </p:tgtEl>
                                      </p:cBhvr>
                                      <p:to x="100000" y="100000"/>
                                    </p:animScale>
                                    <p:animScale>
                                      <p:cBhvr>
                                        <p:cTn id="91" dur="26">
                                          <p:stCondLst>
                                            <p:cond delay="1808"/>
                                          </p:stCondLst>
                                        </p:cTn>
                                        <p:tgtEl>
                                          <p:spTgt spid="3">
                                            <p:txEl>
                                              <p:pRg st="6" end="6"/>
                                            </p:txEl>
                                          </p:spTgt>
                                        </p:tgtEl>
                                      </p:cBhvr>
                                      <p:to x="100000" y="95000"/>
                                    </p:animScale>
                                    <p:animScale>
                                      <p:cBhvr>
                                        <p:cTn id="92"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(Weakly) Dominant Strategy	</a:t>
            </a:r>
            <a:endParaRPr lang="en-US" dirty="0"/>
          </a:p>
        </p:txBody>
      </p:sp>
      <p:sp>
        <p:nvSpPr>
          <p:cNvPr id="3" name="Content Placeholder 2"/>
          <p:cNvSpPr>
            <a:spLocks noGrp="1"/>
          </p:cNvSpPr>
          <p:nvPr>
            <p:ph idx="1"/>
          </p:nvPr>
        </p:nvSpPr>
        <p:spPr>
          <a:xfrm>
            <a:off x="914400" y="1828800"/>
            <a:ext cx="7620000" cy="4419600"/>
          </a:xfrm>
        </p:spPr>
        <p:txBody>
          <a:bodyPr>
            <a:normAutofit fontScale="92500" lnSpcReduction="10000"/>
          </a:bodyPr>
          <a:lstStyle/>
          <a:p>
            <a:pPr marL="0" indent="0">
              <a:buNone/>
            </a:pPr>
            <a:r>
              <a:rPr lang="en-US" b="1" dirty="0" smtClean="0"/>
              <a:t>Definition</a:t>
            </a:r>
            <a:r>
              <a:rPr lang="en-US" dirty="0" smtClean="0"/>
              <a:t>: Strategy </a:t>
            </a:r>
            <a:r>
              <a:rPr lang="en-US" dirty="0" err="1" smtClean="0"/>
              <a:t>s’</a:t>
            </a:r>
            <a:r>
              <a:rPr lang="en-US" baseline="-25000" dirty="0" err="1" smtClean="0"/>
              <a:t>i</a:t>
            </a:r>
            <a:r>
              <a:rPr lang="en-US" dirty="0" smtClean="0"/>
              <a:t> weakly dominates another strategy of player </a:t>
            </a:r>
            <a:r>
              <a:rPr lang="en-US" dirty="0"/>
              <a:t>i</a:t>
            </a:r>
            <a:r>
              <a:rPr lang="en-US" dirty="0" smtClean="0"/>
              <a:t> if the payoff to </a:t>
            </a:r>
            <a:r>
              <a:rPr lang="en-US" dirty="0" err="1" smtClean="0"/>
              <a:t>s’</a:t>
            </a:r>
            <a:r>
              <a:rPr lang="en-US" baseline="-25000" dirty="0" err="1" smtClean="0"/>
              <a:t>I</a:t>
            </a:r>
            <a:r>
              <a:rPr lang="en-US" dirty="0" smtClean="0"/>
              <a:t> does at least as well as the payoff to any other strategy, regardless of which strategy is chosen by the other player(s)</a:t>
            </a:r>
          </a:p>
          <a:p>
            <a:pPr marL="0" indent="0">
              <a:buNone/>
            </a:pPr>
            <a:endParaRPr lang="en-US" dirty="0"/>
          </a:p>
          <a:p>
            <a:pPr marL="0" indent="0">
              <a:buNone/>
            </a:pPr>
            <a:r>
              <a:rPr lang="en-US" dirty="0" smtClean="0"/>
              <a:t>Let us consider player 1 and player 2 with strategies a and b.  </a:t>
            </a:r>
          </a:p>
          <a:p>
            <a:r>
              <a:rPr lang="en-US" i="1" dirty="0" smtClean="0"/>
              <a:t>π</a:t>
            </a:r>
            <a:r>
              <a:rPr lang="en-US" i="1" baseline="-25000" dirty="0" smtClean="0"/>
              <a:t>1</a:t>
            </a:r>
            <a:r>
              <a:rPr lang="en-US" i="1" dirty="0" smtClean="0"/>
              <a:t>(s</a:t>
            </a:r>
            <a:r>
              <a:rPr lang="en-US" i="1" baseline="-25000" dirty="0" smtClean="0"/>
              <a:t>1</a:t>
            </a:r>
            <a:r>
              <a:rPr lang="en-US" i="1" baseline="30000" dirty="0" smtClean="0"/>
              <a:t>b</a:t>
            </a:r>
            <a:r>
              <a:rPr lang="en-US" i="1" dirty="0"/>
              <a:t>,</a:t>
            </a:r>
            <a:r>
              <a:rPr lang="en-US" i="1" dirty="0" smtClean="0"/>
              <a:t>s</a:t>
            </a:r>
            <a:r>
              <a:rPr lang="en-US" i="1" baseline="-25000" dirty="0" smtClean="0"/>
              <a:t>2</a:t>
            </a:r>
            <a:r>
              <a:rPr lang="en-US" i="1" baseline="30000" dirty="0" smtClean="0"/>
              <a:t>a</a:t>
            </a:r>
            <a:r>
              <a:rPr lang="en-US" i="1" dirty="0" smtClean="0"/>
              <a:t>) </a:t>
            </a:r>
            <a:r>
              <a:rPr lang="en-US" i="1" u="sng" dirty="0" smtClean="0"/>
              <a:t>&gt;</a:t>
            </a:r>
            <a:r>
              <a:rPr lang="en-US" i="1" dirty="0" smtClean="0"/>
              <a:t> π</a:t>
            </a:r>
            <a:r>
              <a:rPr lang="en-US" i="1" baseline="-25000" dirty="0" smtClean="0"/>
              <a:t>1</a:t>
            </a:r>
            <a:r>
              <a:rPr lang="en-US" i="1" dirty="0"/>
              <a:t>(s</a:t>
            </a:r>
            <a:r>
              <a:rPr lang="en-US" i="1" baseline="-25000" dirty="0"/>
              <a:t>1</a:t>
            </a:r>
            <a:r>
              <a:rPr lang="en-US" i="1" baseline="30000" dirty="0"/>
              <a:t>a</a:t>
            </a:r>
            <a:r>
              <a:rPr lang="en-US" i="1" dirty="0"/>
              <a:t>,s</a:t>
            </a:r>
            <a:r>
              <a:rPr lang="en-US" i="1" baseline="-25000" dirty="0"/>
              <a:t>2</a:t>
            </a:r>
            <a:r>
              <a:rPr lang="en-US" i="1" baseline="30000" dirty="0"/>
              <a:t>a</a:t>
            </a:r>
            <a:r>
              <a:rPr lang="en-US" i="1" dirty="0"/>
              <a:t>)</a:t>
            </a:r>
          </a:p>
          <a:p>
            <a:r>
              <a:rPr lang="en-US" i="1" dirty="0" smtClean="0"/>
              <a:t>π</a:t>
            </a:r>
            <a:r>
              <a:rPr lang="en-US" i="1" baseline="-25000" dirty="0" smtClean="0"/>
              <a:t>1</a:t>
            </a:r>
            <a:r>
              <a:rPr lang="en-US" i="1" dirty="0" smtClean="0"/>
              <a:t>(s</a:t>
            </a:r>
            <a:r>
              <a:rPr lang="en-US" i="1" baseline="-25000" dirty="0" smtClean="0"/>
              <a:t>1</a:t>
            </a:r>
            <a:r>
              <a:rPr lang="en-US" i="1" baseline="30000" dirty="0" smtClean="0"/>
              <a:t>b</a:t>
            </a:r>
            <a:r>
              <a:rPr lang="en-US" i="1" dirty="0"/>
              <a:t>,</a:t>
            </a:r>
            <a:r>
              <a:rPr lang="en-US" i="1" dirty="0" smtClean="0"/>
              <a:t>s</a:t>
            </a:r>
            <a:r>
              <a:rPr lang="en-US" i="1" baseline="-25000" dirty="0" smtClean="0"/>
              <a:t>2</a:t>
            </a:r>
            <a:r>
              <a:rPr lang="en-US" i="1" baseline="30000" dirty="0" smtClean="0"/>
              <a:t>b</a:t>
            </a:r>
            <a:r>
              <a:rPr lang="en-US" i="1" dirty="0" smtClean="0"/>
              <a:t>) </a:t>
            </a:r>
            <a:r>
              <a:rPr lang="en-US" i="1" u="sng" dirty="0" smtClean="0"/>
              <a:t>&gt;</a:t>
            </a:r>
            <a:r>
              <a:rPr lang="en-US" i="1" dirty="0" smtClean="0"/>
              <a:t> π</a:t>
            </a:r>
            <a:r>
              <a:rPr lang="en-US" i="1" baseline="-25000" dirty="0" smtClean="0"/>
              <a:t>1</a:t>
            </a:r>
            <a:r>
              <a:rPr lang="en-US" i="1" dirty="0"/>
              <a:t>(s</a:t>
            </a:r>
            <a:r>
              <a:rPr lang="en-US" i="1" baseline="-25000" dirty="0"/>
              <a:t>1</a:t>
            </a:r>
            <a:r>
              <a:rPr lang="en-US" i="1" baseline="30000" dirty="0"/>
              <a:t>a</a:t>
            </a:r>
            <a:r>
              <a:rPr lang="en-US" i="1" dirty="0"/>
              <a:t>,s</a:t>
            </a:r>
            <a:r>
              <a:rPr lang="en-US" i="1" baseline="-25000" dirty="0"/>
              <a:t>2</a:t>
            </a:r>
            <a:r>
              <a:rPr lang="en-US" i="1" baseline="30000" dirty="0"/>
              <a:t>b</a:t>
            </a:r>
            <a:r>
              <a:rPr lang="en-US" i="1" dirty="0"/>
              <a:t>)</a:t>
            </a:r>
            <a:endParaRPr lang="en-US" dirty="0"/>
          </a:p>
          <a:p>
            <a:pPr marL="0" indent="0">
              <a:buNone/>
            </a:pPr>
            <a:endParaRPr lang="en-US" dirty="0" smtClean="0"/>
          </a:p>
          <a:p>
            <a:pPr marL="0" indent="0">
              <a:buNone/>
            </a:pPr>
            <a:r>
              <a:rPr lang="en-US" dirty="0" smtClean="0"/>
              <a:t>This would be interpreted as strategy b is weakly dominate over strategy a for player 1.</a:t>
            </a: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514844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wipe(down)">
                                      <p:cBhvr>
                                        <p:cTn id="61" dur="580">
                                          <p:stCondLst>
                                            <p:cond delay="0"/>
                                          </p:stCondLst>
                                        </p:cTn>
                                        <p:tgtEl>
                                          <p:spTgt spid="3">
                                            <p:txEl>
                                              <p:pRg st="4" end="4"/>
                                            </p:txEl>
                                          </p:spTgt>
                                        </p:tgtEl>
                                      </p:cBhvr>
                                    </p:animEffect>
                                    <p:anim calcmode="lin" valueType="num">
                                      <p:cBhvr>
                                        <p:cTn id="6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4" end="4"/>
                                            </p:txEl>
                                          </p:spTgt>
                                        </p:tgtEl>
                                      </p:cBhvr>
                                      <p:to x="100000" y="60000"/>
                                    </p:animScale>
                                    <p:animScale>
                                      <p:cBhvr>
                                        <p:cTn id="68" dur="166" decel="50000">
                                          <p:stCondLst>
                                            <p:cond delay="676"/>
                                          </p:stCondLst>
                                        </p:cTn>
                                        <p:tgtEl>
                                          <p:spTgt spid="3">
                                            <p:txEl>
                                              <p:pRg st="4" end="4"/>
                                            </p:txEl>
                                          </p:spTgt>
                                        </p:tgtEl>
                                      </p:cBhvr>
                                      <p:to x="100000" y="100000"/>
                                    </p:animScale>
                                    <p:animScale>
                                      <p:cBhvr>
                                        <p:cTn id="69" dur="26">
                                          <p:stCondLst>
                                            <p:cond delay="1312"/>
                                          </p:stCondLst>
                                        </p:cTn>
                                        <p:tgtEl>
                                          <p:spTgt spid="3">
                                            <p:txEl>
                                              <p:pRg st="4" end="4"/>
                                            </p:txEl>
                                          </p:spTgt>
                                        </p:tgtEl>
                                      </p:cBhvr>
                                      <p:to x="100000" y="80000"/>
                                    </p:animScale>
                                    <p:animScale>
                                      <p:cBhvr>
                                        <p:cTn id="70" dur="166" decel="50000">
                                          <p:stCondLst>
                                            <p:cond delay="1338"/>
                                          </p:stCondLst>
                                        </p:cTn>
                                        <p:tgtEl>
                                          <p:spTgt spid="3">
                                            <p:txEl>
                                              <p:pRg st="4" end="4"/>
                                            </p:txEl>
                                          </p:spTgt>
                                        </p:tgtEl>
                                      </p:cBhvr>
                                      <p:to x="100000" y="100000"/>
                                    </p:animScale>
                                    <p:animScale>
                                      <p:cBhvr>
                                        <p:cTn id="71" dur="26">
                                          <p:stCondLst>
                                            <p:cond delay="1642"/>
                                          </p:stCondLst>
                                        </p:cTn>
                                        <p:tgtEl>
                                          <p:spTgt spid="3">
                                            <p:txEl>
                                              <p:pRg st="4" end="4"/>
                                            </p:txEl>
                                          </p:spTgt>
                                        </p:tgtEl>
                                      </p:cBhvr>
                                      <p:to x="100000" y="90000"/>
                                    </p:animScale>
                                    <p:animScale>
                                      <p:cBhvr>
                                        <p:cTn id="72" dur="166" decel="50000">
                                          <p:stCondLst>
                                            <p:cond delay="1668"/>
                                          </p:stCondLst>
                                        </p:cTn>
                                        <p:tgtEl>
                                          <p:spTgt spid="3">
                                            <p:txEl>
                                              <p:pRg st="4" end="4"/>
                                            </p:txEl>
                                          </p:spTgt>
                                        </p:tgtEl>
                                      </p:cBhvr>
                                      <p:to x="100000" y="100000"/>
                                    </p:animScale>
                                    <p:animScale>
                                      <p:cBhvr>
                                        <p:cTn id="73" dur="26">
                                          <p:stCondLst>
                                            <p:cond delay="1808"/>
                                          </p:stCondLst>
                                        </p:cTn>
                                        <p:tgtEl>
                                          <p:spTgt spid="3">
                                            <p:txEl>
                                              <p:pRg st="4" end="4"/>
                                            </p:txEl>
                                          </p:spTgt>
                                        </p:tgtEl>
                                      </p:cBhvr>
                                      <p:to x="100000" y="95000"/>
                                    </p:animScale>
                                    <p:animScale>
                                      <p:cBhvr>
                                        <p:cTn id="74" dur="166" decel="50000">
                                          <p:stCondLst>
                                            <p:cond delay="1834"/>
                                          </p:stCondLst>
                                        </p:cTn>
                                        <p:tgtEl>
                                          <p:spTgt spid="3">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Effect transition="in" filter="wipe(down)">
                                      <p:cBhvr>
                                        <p:cTn id="79" dur="580">
                                          <p:stCondLst>
                                            <p:cond delay="0"/>
                                          </p:stCondLst>
                                        </p:cTn>
                                        <p:tgtEl>
                                          <p:spTgt spid="3">
                                            <p:txEl>
                                              <p:pRg st="6" end="6"/>
                                            </p:txEl>
                                          </p:spTgt>
                                        </p:tgtEl>
                                      </p:cBhvr>
                                    </p:animEffect>
                                    <p:anim calcmode="lin" valueType="num">
                                      <p:cBhvr>
                                        <p:cTn id="8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6" end="6"/>
                                            </p:txEl>
                                          </p:spTgt>
                                        </p:tgtEl>
                                      </p:cBhvr>
                                      <p:to x="100000" y="60000"/>
                                    </p:animScale>
                                    <p:animScale>
                                      <p:cBhvr>
                                        <p:cTn id="86" dur="166" decel="50000">
                                          <p:stCondLst>
                                            <p:cond delay="676"/>
                                          </p:stCondLst>
                                        </p:cTn>
                                        <p:tgtEl>
                                          <p:spTgt spid="3">
                                            <p:txEl>
                                              <p:pRg st="6" end="6"/>
                                            </p:txEl>
                                          </p:spTgt>
                                        </p:tgtEl>
                                      </p:cBhvr>
                                      <p:to x="100000" y="100000"/>
                                    </p:animScale>
                                    <p:animScale>
                                      <p:cBhvr>
                                        <p:cTn id="87" dur="26">
                                          <p:stCondLst>
                                            <p:cond delay="1312"/>
                                          </p:stCondLst>
                                        </p:cTn>
                                        <p:tgtEl>
                                          <p:spTgt spid="3">
                                            <p:txEl>
                                              <p:pRg st="6" end="6"/>
                                            </p:txEl>
                                          </p:spTgt>
                                        </p:tgtEl>
                                      </p:cBhvr>
                                      <p:to x="100000" y="80000"/>
                                    </p:animScale>
                                    <p:animScale>
                                      <p:cBhvr>
                                        <p:cTn id="88" dur="166" decel="50000">
                                          <p:stCondLst>
                                            <p:cond delay="1338"/>
                                          </p:stCondLst>
                                        </p:cTn>
                                        <p:tgtEl>
                                          <p:spTgt spid="3">
                                            <p:txEl>
                                              <p:pRg st="6" end="6"/>
                                            </p:txEl>
                                          </p:spTgt>
                                        </p:tgtEl>
                                      </p:cBhvr>
                                      <p:to x="100000" y="100000"/>
                                    </p:animScale>
                                    <p:animScale>
                                      <p:cBhvr>
                                        <p:cTn id="89" dur="26">
                                          <p:stCondLst>
                                            <p:cond delay="1642"/>
                                          </p:stCondLst>
                                        </p:cTn>
                                        <p:tgtEl>
                                          <p:spTgt spid="3">
                                            <p:txEl>
                                              <p:pRg st="6" end="6"/>
                                            </p:txEl>
                                          </p:spTgt>
                                        </p:tgtEl>
                                      </p:cBhvr>
                                      <p:to x="100000" y="90000"/>
                                    </p:animScale>
                                    <p:animScale>
                                      <p:cBhvr>
                                        <p:cTn id="90" dur="166" decel="50000">
                                          <p:stCondLst>
                                            <p:cond delay="1668"/>
                                          </p:stCondLst>
                                        </p:cTn>
                                        <p:tgtEl>
                                          <p:spTgt spid="3">
                                            <p:txEl>
                                              <p:pRg st="6" end="6"/>
                                            </p:txEl>
                                          </p:spTgt>
                                        </p:tgtEl>
                                      </p:cBhvr>
                                      <p:to x="100000" y="100000"/>
                                    </p:animScale>
                                    <p:animScale>
                                      <p:cBhvr>
                                        <p:cTn id="91" dur="26">
                                          <p:stCondLst>
                                            <p:cond delay="1808"/>
                                          </p:stCondLst>
                                        </p:cTn>
                                        <p:tgtEl>
                                          <p:spTgt spid="3">
                                            <p:txEl>
                                              <p:pRg st="6" end="6"/>
                                            </p:txEl>
                                          </p:spTgt>
                                        </p:tgtEl>
                                      </p:cBhvr>
                                      <p:to x="100000" y="95000"/>
                                    </p:animScale>
                                    <p:animScale>
                                      <p:cBhvr>
                                        <p:cTn id="92"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are dominant strategy games?</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4001086"/>
            <a:ext cx="4329141" cy="2475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447800"/>
            <a:ext cx="4564562" cy="2838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56399" y="1665245"/>
            <a:ext cx="4564848" cy="2068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897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circle(in)">
                                      <p:cBhvr>
                                        <p:cTn id="7" dur="2000"/>
                                        <p:tgtEl>
                                          <p:spTgt spid="307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076"/>
                                        </p:tgtEl>
                                        <p:attrNameLst>
                                          <p:attrName>style.visibility</p:attrName>
                                        </p:attrNameLst>
                                      </p:cBhvr>
                                      <p:to>
                                        <p:strVal val="visible"/>
                                      </p:to>
                                    </p:set>
                                    <p:animEffect transition="in" filter="circle(in)">
                                      <p:cBhvr>
                                        <p:cTn id="12" dur="2000"/>
                                        <p:tgtEl>
                                          <p:spTgt spid="307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animEffect transition="in" filter="circle(in)">
                                      <p:cBhvr>
                                        <p:cTn id="1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Zero-Sum Games</a:t>
            </a:r>
            <a:endParaRPr lang="en-US" dirty="0"/>
          </a:p>
        </p:txBody>
      </p:sp>
      <p:sp>
        <p:nvSpPr>
          <p:cNvPr id="3" name="Content Placeholder 2"/>
          <p:cNvSpPr>
            <a:spLocks noGrp="1"/>
          </p:cNvSpPr>
          <p:nvPr>
            <p:ph idx="1"/>
          </p:nvPr>
        </p:nvSpPr>
        <p:spPr>
          <a:xfrm>
            <a:off x="457200" y="1600201"/>
            <a:ext cx="8229600" cy="2285999"/>
          </a:xfrm>
        </p:spPr>
        <p:txBody>
          <a:bodyPr>
            <a:normAutofit fontScale="85000" lnSpcReduction="10000"/>
          </a:bodyPr>
          <a:lstStyle/>
          <a:p>
            <a:pPr marL="0" indent="0">
              <a:buNone/>
            </a:pPr>
            <a:r>
              <a:rPr lang="en-US" b="1" dirty="0" smtClean="0"/>
              <a:t>Definition</a:t>
            </a:r>
            <a:r>
              <a:rPr lang="en-US" dirty="0" smtClean="0"/>
              <a:t>: In a two-player (ONLY) game, the payoffs of player 2 are just the negative of the payoffs of player 1. </a:t>
            </a:r>
          </a:p>
          <a:p>
            <a:pPr marL="0" indent="0">
              <a:buNone/>
            </a:pPr>
            <a:endParaRPr lang="en-US" dirty="0"/>
          </a:p>
          <a:p>
            <a:r>
              <a:rPr lang="en-US" dirty="0" smtClean="0"/>
              <a:t>The incentives of the two players are diametrically opposed (i.e. one player wins if and only if the other loses)</a:t>
            </a:r>
          </a:p>
          <a:p>
            <a:r>
              <a:rPr lang="en-US" dirty="0" smtClean="0"/>
              <a:t>Player 1’s worst possibility is also player 2’s best</a:t>
            </a:r>
          </a:p>
          <a:p>
            <a:r>
              <a:rPr lang="en-US" dirty="0" smtClean="0"/>
              <a:t>Ex. Card games, chess, one-on-one basketball, etc…</a:t>
            </a:r>
          </a:p>
          <a:p>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810000"/>
            <a:ext cx="4564562" cy="2838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438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heel(1)">
                                      <p:cBhvr>
                                        <p:cTn id="3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Constant-sum Game</a:t>
            </a:r>
            <a:endParaRPr lang="en-US" dirty="0"/>
          </a:p>
        </p:txBody>
      </p:sp>
      <p:sp>
        <p:nvSpPr>
          <p:cNvPr id="3" name="Content Placeholder 2"/>
          <p:cNvSpPr>
            <a:spLocks noGrp="1"/>
          </p:cNvSpPr>
          <p:nvPr>
            <p:ph idx="1"/>
          </p:nvPr>
        </p:nvSpPr>
        <p:spPr>
          <a:xfrm>
            <a:off x="457200" y="1752600"/>
            <a:ext cx="8229600" cy="4953000"/>
          </a:xfrm>
        </p:spPr>
        <p:txBody>
          <a:bodyPr>
            <a:normAutofit/>
          </a:bodyPr>
          <a:lstStyle/>
          <a:p>
            <a:pPr marL="0" indent="0">
              <a:buNone/>
            </a:pPr>
            <a:r>
              <a:rPr lang="en-US" dirty="0" smtClean="0"/>
              <a:t>Definition: the payoffs of the two players always add up to a constant, say b, no matter what strategy vector is player.</a:t>
            </a:r>
          </a:p>
          <a:p>
            <a:r>
              <a:rPr lang="en-US" i="1" dirty="0" smtClean="0"/>
              <a:t>π</a:t>
            </a:r>
            <a:r>
              <a:rPr lang="en-US" i="1" baseline="-25000" dirty="0" smtClean="0"/>
              <a:t>1</a:t>
            </a:r>
            <a:r>
              <a:rPr lang="en-US" i="1" dirty="0" smtClean="0"/>
              <a:t>(s</a:t>
            </a:r>
            <a:r>
              <a:rPr lang="en-US" i="1" baseline="-25000" dirty="0" smtClean="0"/>
              <a:t>1</a:t>
            </a:r>
            <a:r>
              <a:rPr lang="en-US" i="1" dirty="0" smtClean="0"/>
              <a:t>,s</a:t>
            </a:r>
            <a:r>
              <a:rPr lang="en-US" i="1" baseline="-25000" dirty="0" smtClean="0"/>
              <a:t>2</a:t>
            </a:r>
            <a:r>
              <a:rPr lang="en-US" i="1" dirty="0" smtClean="0"/>
              <a:t>) + π</a:t>
            </a:r>
            <a:r>
              <a:rPr lang="en-US" i="1" baseline="-25000" dirty="0" smtClean="0"/>
              <a:t>2</a:t>
            </a:r>
            <a:r>
              <a:rPr lang="en-US" i="1" dirty="0" smtClean="0"/>
              <a:t>(s</a:t>
            </a:r>
            <a:r>
              <a:rPr lang="en-US" i="1" baseline="-25000" dirty="0" smtClean="0"/>
              <a:t>1</a:t>
            </a:r>
            <a:r>
              <a:rPr lang="en-US" i="1" dirty="0" smtClean="0"/>
              <a:t>,s</a:t>
            </a:r>
            <a:r>
              <a:rPr lang="en-US" i="1" baseline="-25000" dirty="0" smtClean="0"/>
              <a:t>2</a:t>
            </a:r>
            <a:r>
              <a:rPr lang="en-US" i="1" dirty="0" smtClean="0"/>
              <a:t>) = b</a:t>
            </a:r>
          </a:p>
          <a:p>
            <a:r>
              <a:rPr lang="en-US" i="1" dirty="0" smtClean="0"/>
              <a:t>Example: </a:t>
            </a:r>
            <a:r>
              <a:rPr lang="en-US" i="1" dirty="0" smtClean="0"/>
              <a:t>Squash (next slide)</a:t>
            </a:r>
          </a:p>
          <a:p>
            <a:r>
              <a:rPr lang="en-US" i="1" dirty="0" smtClean="0"/>
              <a:t>We can consider a constant-sum game if you subtract the sum from the lowest payoff in each case.</a:t>
            </a:r>
            <a:endParaRPr lang="en-US" i="1" dirty="0" smtClean="0"/>
          </a:p>
          <a:p>
            <a:endParaRPr lang="en-US" dirty="0" smtClean="0"/>
          </a:p>
          <a:p>
            <a:endParaRPr lang="en-US" dirty="0"/>
          </a:p>
        </p:txBody>
      </p:sp>
    </p:spTree>
    <p:extLst>
      <p:ext uri="{BB962C8B-B14F-4D97-AF65-F5344CB8AC3E}">
        <p14:creationId xmlns:p14="http://schemas.microsoft.com/office/powerpoint/2010/main" val="3797006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Squash</a:t>
            </a:r>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29" t="27459"/>
          <a:stretch/>
        </p:blipFill>
        <p:spPr bwMode="auto">
          <a:xfrm>
            <a:off x="224528" y="3581400"/>
            <a:ext cx="8690872" cy="2375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e 4"/>
          <p:cNvGraphicFramePr>
            <a:graphicFrameLocks noGrp="1"/>
          </p:cNvGraphicFramePr>
          <p:nvPr>
            <p:extLst>
              <p:ext uri="{D42A27DB-BD31-4B8C-83A1-F6EECF244321}">
                <p14:modId xmlns:p14="http://schemas.microsoft.com/office/powerpoint/2010/main" val="1380567313"/>
              </p:ext>
            </p:extLst>
          </p:nvPr>
        </p:nvGraphicFramePr>
        <p:xfrm>
          <a:off x="1828800" y="2209800"/>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dirty="0" smtClean="0"/>
                        <a:t>1\2</a:t>
                      </a:r>
                      <a:endParaRPr lang="en-US" dirty="0"/>
                    </a:p>
                  </a:txBody>
                  <a:tcPr/>
                </a:tc>
                <a:tc>
                  <a:txBody>
                    <a:bodyPr/>
                    <a:lstStyle/>
                    <a:p>
                      <a:r>
                        <a:rPr lang="en-US" dirty="0" smtClean="0"/>
                        <a:t>Forward (F)</a:t>
                      </a:r>
                      <a:endParaRPr lang="en-US" dirty="0"/>
                    </a:p>
                  </a:txBody>
                  <a:tcPr/>
                </a:tc>
                <a:tc>
                  <a:txBody>
                    <a:bodyPr/>
                    <a:lstStyle/>
                    <a:p>
                      <a:r>
                        <a:rPr lang="en-US" dirty="0" smtClean="0"/>
                        <a:t>Backward (B)</a:t>
                      </a:r>
                      <a:endParaRPr lang="en-US" dirty="0"/>
                    </a:p>
                  </a:txBody>
                  <a:tcPr/>
                </a:tc>
              </a:tr>
              <a:tr h="370840">
                <a:tc>
                  <a:txBody>
                    <a:bodyPr/>
                    <a:lstStyle/>
                    <a:p>
                      <a:r>
                        <a:rPr lang="en-US" dirty="0" smtClean="0"/>
                        <a:t>Front</a:t>
                      </a:r>
                      <a:r>
                        <a:rPr lang="en-US" baseline="0" dirty="0" smtClean="0"/>
                        <a:t> (f)</a:t>
                      </a:r>
                      <a:endParaRPr lang="en-US" dirty="0"/>
                    </a:p>
                  </a:txBody>
                  <a:tcPr/>
                </a:tc>
                <a:tc>
                  <a:txBody>
                    <a:bodyPr/>
                    <a:lstStyle/>
                    <a:p>
                      <a:r>
                        <a:rPr lang="en-US" dirty="0" smtClean="0"/>
                        <a:t>20, 80</a:t>
                      </a:r>
                      <a:endParaRPr lang="en-US" dirty="0"/>
                    </a:p>
                  </a:txBody>
                  <a:tcPr/>
                </a:tc>
                <a:tc>
                  <a:txBody>
                    <a:bodyPr/>
                    <a:lstStyle/>
                    <a:p>
                      <a:r>
                        <a:rPr lang="en-US" dirty="0" smtClean="0"/>
                        <a:t>70, 30</a:t>
                      </a:r>
                      <a:endParaRPr lang="en-US" dirty="0"/>
                    </a:p>
                  </a:txBody>
                  <a:tcPr/>
                </a:tc>
              </a:tr>
              <a:tr h="370840">
                <a:tc>
                  <a:txBody>
                    <a:bodyPr/>
                    <a:lstStyle/>
                    <a:p>
                      <a:r>
                        <a:rPr lang="en-US" dirty="0" smtClean="0"/>
                        <a:t>Back (b)</a:t>
                      </a:r>
                      <a:endParaRPr lang="en-US" dirty="0"/>
                    </a:p>
                  </a:txBody>
                  <a:tcPr/>
                </a:tc>
                <a:tc>
                  <a:txBody>
                    <a:bodyPr/>
                    <a:lstStyle/>
                    <a:p>
                      <a:r>
                        <a:rPr lang="en-US" dirty="0" smtClean="0"/>
                        <a:t>90, 10</a:t>
                      </a:r>
                      <a:endParaRPr lang="en-US" dirty="0"/>
                    </a:p>
                  </a:txBody>
                  <a:tcPr/>
                </a:tc>
                <a:tc>
                  <a:txBody>
                    <a:bodyPr/>
                    <a:lstStyle/>
                    <a:p>
                      <a:r>
                        <a:rPr lang="en-US" dirty="0" smtClean="0"/>
                        <a:t>30, 70</a:t>
                      </a:r>
                      <a:endParaRPr lang="en-US" dirty="0"/>
                    </a:p>
                  </a:txBody>
                  <a:tcPr/>
                </a:tc>
              </a:tr>
            </a:tbl>
          </a:graphicData>
        </a:graphic>
      </p:graphicFrame>
    </p:spTree>
    <p:extLst>
      <p:ext uri="{BB962C8B-B14F-4D97-AF65-F5344CB8AC3E}">
        <p14:creationId xmlns:p14="http://schemas.microsoft.com/office/powerpoint/2010/main" val="2131586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ipe(down)">
                                      <p:cBhvr>
                                        <p:cTn id="1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Matrix Game</a:t>
            </a:r>
            <a:endParaRPr lang="en-US" dirty="0"/>
          </a:p>
        </p:txBody>
      </p:sp>
      <p:sp>
        <p:nvSpPr>
          <p:cNvPr id="3" name="Content Placeholder 2"/>
          <p:cNvSpPr>
            <a:spLocks noGrp="1"/>
          </p:cNvSpPr>
          <p:nvPr>
            <p:ph sz="half" idx="1"/>
          </p:nvPr>
        </p:nvSpPr>
        <p:spPr>
          <a:xfrm>
            <a:off x="152400" y="1719071"/>
            <a:ext cx="4038600" cy="4407408"/>
          </a:xfrm>
        </p:spPr>
        <p:txBody>
          <a:bodyPr>
            <a:normAutofit fontScale="85000" lnSpcReduction="20000"/>
          </a:bodyPr>
          <a:lstStyle/>
          <a:p>
            <a:r>
              <a:rPr lang="en-US" dirty="0" smtClean="0"/>
              <a:t>Notice for a Zero-Sum game, only one set of payoffs need be listed.</a:t>
            </a:r>
          </a:p>
          <a:p>
            <a:r>
              <a:rPr lang="en-US" dirty="0" smtClean="0"/>
              <a:t>Domination</a:t>
            </a:r>
          </a:p>
          <a:p>
            <a:pPr lvl="1"/>
            <a:r>
              <a:rPr lang="en-US" dirty="0" smtClean="0"/>
              <a:t>Compare rows and columns</a:t>
            </a:r>
          </a:p>
          <a:p>
            <a:r>
              <a:rPr lang="en-US" dirty="0" smtClean="0"/>
              <a:t>Saddle Point</a:t>
            </a:r>
          </a:p>
          <a:p>
            <a:pPr lvl="1"/>
            <a:r>
              <a:rPr lang="en-US" i="1" dirty="0" smtClean="0"/>
              <a:t>If the entry at the outcome is both less than or equal to any entry in its row and greater than or equal to any entry in its column (matrix game with payoffs to row player)</a:t>
            </a:r>
            <a:endParaRPr lang="en-US" i="1"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426795392"/>
              </p:ext>
            </p:extLst>
          </p:nvPr>
        </p:nvGraphicFramePr>
        <p:xfrm>
          <a:off x="4419600" y="1719263"/>
          <a:ext cx="4495800" cy="2123440"/>
        </p:xfrm>
        <a:graphic>
          <a:graphicData uri="http://schemas.openxmlformats.org/drawingml/2006/table">
            <a:tbl>
              <a:tblPr firstRow="1" bandRow="1">
                <a:tableStyleId>{5C22544A-7EE6-4342-B048-85BDC9FD1C3A}</a:tableStyleId>
              </a:tblPr>
              <a:tblGrid>
                <a:gridCol w="899160"/>
                <a:gridCol w="899160"/>
                <a:gridCol w="899160"/>
                <a:gridCol w="899160"/>
                <a:gridCol w="899160"/>
              </a:tblGrid>
              <a:tr h="370840">
                <a:tc>
                  <a:txBody>
                    <a:bodyPr/>
                    <a:lstStyle/>
                    <a:p>
                      <a:r>
                        <a:rPr lang="en-US" dirty="0" smtClean="0"/>
                        <a:t>Rose\Colin</a:t>
                      </a:r>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D</a:t>
                      </a:r>
                      <a:endParaRPr lang="en-US" dirty="0"/>
                    </a:p>
                  </a:txBody>
                  <a:tcPr/>
                </a:tc>
              </a:tr>
              <a:tr h="370840">
                <a:tc>
                  <a:txBody>
                    <a:bodyPr/>
                    <a:lstStyle/>
                    <a:p>
                      <a:r>
                        <a:rPr lang="en-US" dirty="0" smtClean="0"/>
                        <a:t>A</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5</a:t>
                      </a:r>
                      <a:endParaRPr lang="en-US" dirty="0"/>
                    </a:p>
                  </a:txBody>
                  <a:tcPr/>
                </a:tc>
                <a:tc>
                  <a:txBody>
                    <a:bodyPr/>
                    <a:lstStyle/>
                    <a:p>
                      <a:r>
                        <a:rPr lang="en-US" dirty="0" smtClean="0"/>
                        <a:t>2</a:t>
                      </a:r>
                      <a:endParaRPr lang="en-US" dirty="0"/>
                    </a:p>
                  </a:txBody>
                  <a:tcPr/>
                </a:tc>
              </a:tr>
              <a:tr h="370840">
                <a:tc>
                  <a:txBody>
                    <a:bodyPr/>
                    <a:lstStyle/>
                    <a:p>
                      <a:r>
                        <a:rPr lang="en-US" dirty="0" smtClean="0"/>
                        <a:t>B</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-20</a:t>
                      </a:r>
                      <a:endParaRPr lang="en-US" dirty="0"/>
                    </a:p>
                  </a:txBody>
                  <a:tcPr/>
                </a:tc>
              </a:tr>
              <a:tr h="370840">
                <a:tc>
                  <a:txBody>
                    <a:bodyPr/>
                    <a:lstStyle/>
                    <a:p>
                      <a:r>
                        <a:rPr lang="en-US" dirty="0" smtClean="0"/>
                        <a:t>C</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r>
              <a:tr h="370840">
                <a:tc>
                  <a:txBody>
                    <a:bodyPr/>
                    <a:lstStyle/>
                    <a:p>
                      <a:r>
                        <a:rPr lang="en-US" dirty="0" smtClean="0"/>
                        <a:t>D</a:t>
                      </a:r>
                      <a:endParaRPr lang="en-US" dirty="0"/>
                    </a:p>
                  </a:txBody>
                  <a:tcPr/>
                </a:tc>
                <a:tc>
                  <a:txBody>
                    <a:bodyPr/>
                    <a:lstStyle/>
                    <a:p>
                      <a:r>
                        <a:rPr lang="en-US" dirty="0" smtClean="0"/>
                        <a:t>-16</a:t>
                      </a:r>
                      <a:endParaRPr lang="en-US" dirty="0"/>
                    </a:p>
                  </a:txBody>
                  <a:tcPr/>
                </a:tc>
                <a:tc>
                  <a:txBody>
                    <a:bodyPr/>
                    <a:lstStyle/>
                    <a:p>
                      <a:r>
                        <a:rPr lang="en-US" dirty="0" smtClean="0"/>
                        <a:t>0</a:t>
                      </a:r>
                      <a:endParaRPr lang="en-US" dirty="0"/>
                    </a:p>
                  </a:txBody>
                  <a:tcPr/>
                </a:tc>
                <a:tc>
                  <a:txBody>
                    <a:bodyPr/>
                    <a:lstStyle/>
                    <a:p>
                      <a:r>
                        <a:rPr lang="en-US" dirty="0" smtClean="0"/>
                        <a:t>16</a:t>
                      </a:r>
                      <a:endParaRPr lang="en-US" dirty="0"/>
                    </a:p>
                  </a:txBody>
                  <a:tcPr/>
                </a:tc>
                <a:tc>
                  <a:txBody>
                    <a:bodyPr/>
                    <a:lstStyle/>
                    <a:p>
                      <a:r>
                        <a:rPr lang="en-US" dirty="0" smtClean="0"/>
                        <a:t>1</a:t>
                      </a:r>
                      <a:endParaRPr lang="en-US" dirty="0"/>
                    </a:p>
                  </a:txBody>
                  <a:tcPr/>
                </a:tc>
              </a:tr>
            </a:tbl>
          </a:graphicData>
        </a:graphic>
      </p:graphicFrame>
      <p:sp>
        <p:nvSpPr>
          <p:cNvPr id="6" name="TextBox 5"/>
          <p:cNvSpPr txBox="1"/>
          <p:nvPr/>
        </p:nvSpPr>
        <p:spPr>
          <a:xfrm>
            <a:off x="4267201" y="4191000"/>
            <a:ext cx="4495800" cy="2308324"/>
          </a:xfrm>
          <a:prstGeom prst="rect">
            <a:avLst/>
          </a:prstGeom>
          <a:noFill/>
        </p:spPr>
        <p:txBody>
          <a:bodyPr wrap="square" rtlCol="0">
            <a:spAutoFit/>
          </a:bodyPr>
          <a:lstStyle/>
          <a:p>
            <a:pPr marL="285750" indent="-285750">
              <a:buFont typeface="Arial" pitchFamily="34" charset="0"/>
              <a:buChar char="•"/>
            </a:pPr>
            <a:r>
              <a:rPr lang="en-US" b="1" dirty="0" smtClean="0"/>
              <a:t>Dominance Principle:</a:t>
            </a:r>
          </a:p>
          <a:p>
            <a:r>
              <a:rPr lang="en-US" dirty="0" smtClean="0"/>
              <a:t>A rational player should never play a dominated strategy</a:t>
            </a:r>
          </a:p>
          <a:p>
            <a:endParaRPr lang="en-US" b="1" dirty="0"/>
          </a:p>
          <a:p>
            <a:pPr marL="285750" indent="-285750">
              <a:buFont typeface="Arial" pitchFamily="34" charset="0"/>
              <a:buChar char="•"/>
            </a:pPr>
            <a:r>
              <a:rPr lang="en-US" b="1" dirty="0" smtClean="0"/>
              <a:t>Saddle Point Principle</a:t>
            </a:r>
            <a:r>
              <a:rPr lang="en-US" dirty="0" smtClean="0"/>
              <a:t>: </a:t>
            </a:r>
          </a:p>
          <a:p>
            <a:r>
              <a:rPr lang="en-US" dirty="0" smtClean="0"/>
              <a:t>If a matrix game has a saddle point, both players should play a strategy which contains it.</a:t>
            </a:r>
            <a:endParaRPr lang="en-US" dirty="0"/>
          </a:p>
        </p:txBody>
      </p:sp>
    </p:spTree>
    <p:extLst>
      <p:ext uri="{BB962C8B-B14F-4D97-AF65-F5344CB8AC3E}">
        <p14:creationId xmlns:p14="http://schemas.microsoft.com/office/powerpoint/2010/main" val="267424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fade">
                                      <p:cBhvr>
                                        <p:cTn id="37" dur="1000"/>
                                        <p:tgtEl>
                                          <p:spTgt spid="6">
                                            <p:txEl>
                                              <p:pRg st="0" end="0"/>
                                            </p:txEl>
                                          </p:spTgt>
                                        </p:tgtEl>
                                      </p:cBhvr>
                                    </p:animEffect>
                                    <p:anim calcmode="lin" valueType="num">
                                      <p:cBhvr>
                                        <p:cTn id="3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6">
                                            <p:txEl>
                                              <p:pRg st="1" end="1"/>
                                            </p:txEl>
                                          </p:spTgt>
                                        </p:tgtEl>
                                        <p:attrNameLst>
                                          <p:attrName>style.visibility</p:attrName>
                                        </p:attrNameLst>
                                      </p:cBhvr>
                                      <p:to>
                                        <p:strVal val="visible"/>
                                      </p:to>
                                    </p:set>
                                    <p:animEffect transition="in" filter="fade">
                                      <p:cBhvr>
                                        <p:cTn id="42" dur="1000"/>
                                        <p:tgtEl>
                                          <p:spTgt spid="6">
                                            <p:txEl>
                                              <p:pRg st="1" end="1"/>
                                            </p:txEl>
                                          </p:spTgt>
                                        </p:tgtEl>
                                      </p:cBhvr>
                                    </p:animEffect>
                                    <p:anim calcmode="lin" valueType="num">
                                      <p:cBhvr>
                                        <p:cTn id="4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6">
                                            <p:txEl>
                                              <p:pRg st="3" end="3"/>
                                            </p:txEl>
                                          </p:spTgt>
                                        </p:tgtEl>
                                        <p:attrNameLst>
                                          <p:attrName>style.visibility</p:attrName>
                                        </p:attrNameLst>
                                      </p:cBhvr>
                                      <p:to>
                                        <p:strVal val="visible"/>
                                      </p:to>
                                    </p:set>
                                    <p:animEffect transition="in" filter="fade">
                                      <p:cBhvr>
                                        <p:cTn id="49" dur="1000"/>
                                        <p:tgtEl>
                                          <p:spTgt spid="6">
                                            <p:txEl>
                                              <p:pRg st="3" end="3"/>
                                            </p:txEl>
                                          </p:spTgt>
                                        </p:tgtEl>
                                      </p:cBhvr>
                                    </p:animEffect>
                                    <p:anim calcmode="lin" valueType="num">
                                      <p:cBhvr>
                                        <p:cTn id="50"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3" end="3"/>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6">
                                            <p:txEl>
                                              <p:pRg st="4" end="4"/>
                                            </p:txEl>
                                          </p:spTgt>
                                        </p:tgtEl>
                                        <p:attrNameLst>
                                          <p:attrName>style.visibility</p:attrName>
                                        </p:attrNameLst>
                                      </p:cBhvr>
                                      <p:to>
                                        <p:strVal val="visible"/>
                                      </p:to>
                                    </p:set>
                                    <p:animEffect transition="in" filter="fade">
                                      <p:cBhvr>
                                        <p:cTn id="54" dur="1000"/>
                                        <p:tgtEl>
                                          <p:spTgt spid="6">
                                            <p:txEl>
                                              <p:pRg st="4" end="4"/>
                                            </p:txEl>
                                          </p:spTgt>
                                        </p:tgtEl>
                                      </p:cBhvr>
                                    </p:animEffect>
                                    <p:anim calcmode="lin" valueType="num">
                                      <p:cBhvr>
                                        <p:cTn id="5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56"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275</TotalTime>
  <Words>474</Words>
  <Application>Microsoft Office PowerPoint</Application>
  <PresentationFormat>On-screen Show (4:3)</PresentationFormat>
  <Paragraphs>78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Apothecary</vt:lpstr>
      <vt:lpstr>Game Theory</vt:lpstr>
      <vt:lpstr>Dominant Strategy </vt:lpstr>
      <vt:lpstr>(Weakly) Dominant Strategy </vt:lpstr>
      <vt:lpstr>Which are dominant strategy games?</vt:lpstr>
      <vt:lpstr>Zero-Sum Games</vt:lpstr>
      <vt:lpstr>Constant-sum Game</vt:lpstr>
      <vt:lpstr>Squash</vt:lpstr>
      <vt:lpstr>Matrix Game</vt:lpstr>
    </vt:vector>
  </TitlesOfParts>
  <Company>Strake Jesuit College Preparatory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Natalee Miller</dc:creator>
  <cp:lastModifiedBy>Natalee Hanna</cp:lastModifiedBy>
  <cp:revision>10</cp:revision>
  <dcterms:created xsi:type="dcterms:W3CDTF">2013-04-08T15:06:39Z</dcterms:created>
  <dcterms:modified xsi:type="dcterms:W3CDTF">2013-04-08T20:51:56Z</dcterms:modified>
</cp:coreProperties>
</file>