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7DAFE1F-C167-4069-9DEE-B9DEB046E7C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973332D6-9FB9-406E-9666-C2CED6894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FE1F-C167-4069-9DEE-B9DEB046E7C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32D6-9FB9-406E-9666-C2CED6894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FE1F-C167-4069-9DEE-B9DEB046E7C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32D6-9FB9-406E-9666-C2CED6894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FE1F-C167-4069-9DEE-B9DEB046E7C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32D6-9FB9-406E-9666-C2CED6894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FE1F-C167-4069-9DEE-B9DEB046E7C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32D6-9FB9-406E-9666-C2CED6894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FE1F-C167-4069-9DEE-B9DEB046E7C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32D6-9FB9-406E-9666-C2CED68949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FE1F-C167-4069-9DEE-B9DEB046E7C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32D6-9FB9-406E-9666-C2CED68949C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FE1F-C167-4069-9DEE-B9DEB046E7C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32D6-9FB9-406E-9666-C2CED6894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FE1F-C167-4069-9DEE-B9DEB046E7C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32D6-9FB9-406E-9666-C2CED6894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7DAFE1F-C167-4069-9DEE-B9DEB046E7C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973332D6-9FB9-406E-9666-C2CED6894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7DAFE1F-C167-4069-9DEE-B9DEB046E7C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973332D6-9FB9-406E-9666-C2CED68949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7DAFE1F-C167-4069-9DEE-B9DEB046E7C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73332D6-9FB9-406E-9666-C2CED68949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Game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56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Form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The strategic form of a game is specified by three objects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list of players in the game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set of strategies available to each player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payoffs associated with any strategy combination (one strategy per player)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2057400"/>
            <a:ext cx="2930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 2x2 array of payoffs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804833"/>
              </p:ext>
            </p:extLst>
          </p:nvPr>
        </p:nvGraphicFramePr>
        <p:xfrm>
          <a:off x="4343400" y="2514600"/>
          <a:ext cx="41910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1397000"/>
                <a:gridCol w="13970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Player 1\2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Confess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Does Not Confess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Confess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-5, 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0, -15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Does Not Confess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-15, 0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-1, -1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29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Mathematical Notation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2600"/>
            <a:ext cx="7086600" cy="4353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049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155" y="3810748"/>
            <a:ext cx="3886200" cy="222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38093"/>
            <a:ext cx="4403999" cy="2738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63400"/>
            <a:ext cx="4191000" cy="1899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1702475"/>
            <a:ext cx="441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Battle of the Sexes</a:t>
            </a:r>
          </a:p>
          <a:p>
            <a:pPr algn="just"/>
            <a:r>
              <a:rPr lang="en-US" dirty="0" smtClean="0"/>
              <a:t>A husband and wife are trying to determine whether to go to the opera or to a football game.  They each respectively, prefer the football game and the opera.  At the same time each of them would rather go with the spouse than go alone.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17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Dominant Strategy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Recall Prisoners’ Dilemma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887876"/>
              </p:ext>
            </p:extLst>
          </p:nvPr>
        </p:nvGraphicFramePr>
        <p:xfrm>
          <a:off x="1066800" y="2667000"/>
          <a:ext cx="7086600" cy="332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2362200"/>
                <a:gridCol w="2362200"/>
              </a:tblGrid>
              <a:tr h="1284941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Player 1\2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Confess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Does Not Confess</a:t>
                      </a:r>
                      <a:endParaRPr lang="en-US" sz="4000" dirty="0"/>
                    </a:p>
                  </a:txBody>
                  <a:tcPr/>
                </a:tc>
              </a:tr>
              <a:tr h="706718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Confess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-5, -5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0, -15</a:t>
                      </a:r>
                      <a:endParaRPr lang="en-US" sz="4000" dirty="0"/>
                    </a:p>
                  </a:txBody>
                  <a:tcPr/>
                </a:tc>
              </a:tr>
              <a:tr h="1284941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Does Not Confess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-15, 0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-1, -1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42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Dominant Strategy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620000" cy="4724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Definition</a:t>
            </a:r>
            <a:r>
              <a:rPr lang="en-US" dirty="0" smtClean="0"/>
              <a:t>: Strategy </a:t>
            </a:r>
            <a:r>
              <a:rPr lang="en-US" dirty="0" err="1" smtClean="0"/>
              <a:t>s’</a:t>
            </a:r>
            <a:r>
              <a:rPr lang="en-US" baseline="-25000" dirty="0" err="1" smtClean="0"/>
              <a:t>i</a:t>
            </a:r>
            <a:r>
              <a:rPr lang="en-US" dirty="0" smtClean="0"/>
              <a:t> strongly dominates all other strategies of player </a:t>
            </a:r>
            <a:r>
              <a:rPr lang="en-US" dirty="0" err="1" smtClean="0"/>
              <a:t>i</a:t>
            </a:r>
            <a:r>
              <a:rPr lang="en-US" dirty="0" smtClean="0"/>
              <a:t> if the payoff to </a:t>
            </a:r>
            <a:r>
              <a:rPr lang="en-US" dirty="0" err="1" smtClean="0"/>
              <a:t>s’</a:t>
            </a:r>
            <a:r>
              <a:rPr lang="en-US" baseline="-25000" dirty="0" err="1" smtClean="0"/>
              <a:t>i</a:t>
            </a:r>
            <a:r>
              <a:rPr lang="en-US" dirty="0" smtClean="0"/>
              <a:t> is strictly greater than the payoff to any other strategy, regardless of which strategy is chosen by the other player(s)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Let us consider player 1 and player 2 with strategies a and b.  </a:t>
            </a:r>
          </a:p>
          <a:p>
            <a:r>
              <a:rPr lang="en-US" i="1" dirty="0" smtClean="0"/>
              <a:t>π</a:t>
            </a:r>
            <a:r>
              <a:rPr lang="en-US" i="1" baseline="-25000" dirty="0" smtClean="0"/>
              <a:t>1</a:t>
            </a:r>
            <a:r>
              <a:rPr lang="en-US" i="1" dirty="0" smtClean="0"/>
              <a:t>(s</a:t>
            </a:r>
            <a:r>
              <a:rPr lang="en-US" i="1" baseline="-25000" dirty="0" smtClean="0"/>
              <a:t>1</a:t>
            </a:r>
            <a:r>
              <a:rPr lang="en-US" i="1" baseline="30000" dirty="0" smtClean="0"/>
              <a:t>b</a:t>
            </a:r>
            <a:r>
              <a:rPr lang="en-US" i="1" dirty="0"/>
              <a:t>,</a:t>
            </a:r>
            <a:r>
              <a:rPr lang="en-US" i="1" dirty="0" smtClean="0"/>
              <a:t>s</a:t>
            </a:r>
            <a:r>
              <a:rPr lang="en-US" i="1" baseline="-25000" dirty="0" smtClean="0"/>
              <a:t>2</a:t>
            </a:r>
            <a:r>
              <a:rPr lang="en-US" i="1" baseline="30000" dirty="0" smtClean="0"/>
              <a:t>a</a:t>
            </a:r>
            <a:r>
              <a:rPr lang="en-US" i="1" dirty="0" smtClean="0"/>
              <a:t>) &gt; π</a:t>
            </a:r>
            <a:r>
              <a:rPr lang="en-US" i="1" baseline="-25000" dirty="0" smtClean="0"/>
              <a:t>1</a:t>
            </a:r>
            <a:r>
              <a:rPr lang="en-US" i="1" dirty="0"/>
              <a:t>(s</a:t>
            </a:r>
            <a:r>
              <a:rPr lang="en-US" i="1" baseline="-25000" dirty="0"/>
              <a:t>1</a:t>
            </a:r>
            <a:r>
              <a:rPr lang="en-US" i="1" baseline="30000" dirty="0"/>
              <a:t>a</a:t>
            </a:r>
            <a:r>
              <a:rPr lang="en-US" i="1" dirty="0"/>
              <a:t>,s</a:t>
            </a:r>
            <a:r>
              <a:rPr lang="en-US" i="1" baseline="-25000" dirty="0"/>
              <a:t>2</a:t>
            </a:r>
            <a:r>
              <a:rPr lang="en-US" i="1" baseline="30000" dirty="0"/>
              <a:t>a</a:t>
            </a:r>
            <a:r>
              <a:rPr lang="en-US" i="1" dirty="0"/>
              <a:t>)</a:t>
            </a:r>
          </a:p>
          <a:p>
            <a:r>
              <a:rPr lang="en-US" i="1" dirty="0" smtClean="0"/>
              <a:t>π</a:t>
            </a:r>
            <a:r>
              <a:rPr lang="en-US" i="1" baseline="-25000" dirty="0" smtClean="0"/>
              <a:t>1</a:t>
            </a:r>
            <a:r>
              <a:rPr lang="en-US" i="1" dirty="0" smtClean="0"/>
              <a:t>(s</a:t>
            </a:r>
            <a:r>
              <a:rPr lang="en-US" i="1" baseline="-25000" dirty="0" smtClean="0"/>
              <a:t>1</a:t>
            </a:r>
            <a:r>
              <a:rPr lang="en-US" i="1" baseline="30000" dirty="0" smtClean="0"/>
              <a:t>b</a:t>
            </a:r>
            <a:r>
              <a:rPr lang="en-US" i="1" dirty="0"/>
              <a:t>,</a:t>
            </a:r>
            <a:r>
              <a:rPr lang="en-US" i="1" dirty="0" smtClean="0"/>
              <a:t>s</a:t>
            </a:r>
            <a:r>
              <a:rPr lang="en-US" i="1" baseline="-25000" dirty="0" smtClean="0"/>
              <a:t>2</a:t>
            </a:r>
            <a:r>
              <a:rPr lang="en-US" i="1" baseline="30000" dirty="0" smtClean="0"/>
              <a:t>b</a:t>
            </a:r>
            <a:r>
              <a:rPr lang="en-US" i="1" dirty="0" smtClean="0"/>
              <a:t>) &gt; π</a:t>
            </a:r>
            <a:r>
              <a:rPr lang="en-US" i="1" baseline="-25000" dirty="0" smtClean="0"/>
              <a:t>1</a:t>
            </a:r>
            <a:r>
              <a:rPr lang="en-US" i="1" dirty="0"/>
              <a:t>(s</a:t>
            </a:r>
            <a:r>
              <a:rPr lang="en-US" i="1" baseline="-25000" dirty="0"/>
              <a:t>1</a:t>
            </a:r>
            <a:r>
              <a:rPr lang="en-US" i="1" baseline="30000" dirty="0"/>
              <a:t>a</a:t>
            </a:r>
            <a:r>
              <a:rPr lang="en-US" i="1" dirty="0"/>
              <a:t>,s</a:t>
            </a:r>
            <a:r>
              <a:rPr lang="en-US" i="1" baseline="-25000" dirty="0"/>
              <a:t>2</a:t>
            </a:r>
            <a:r>
              <a:rPr lang="en-US" i="1" baseline="30000" dirty="0"/>
              <a:t>b</a:t>
            </a:r>
            <a:r>
              <a:rPr lang="en-US" i="1" dirty="0"/>
              <a:t>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would be interpreted as strategy b is strongly dominate over strategy a for player 1.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98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(Weakly) Dominant Strategy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620000" cy="4419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Definition</a:t>
            </a:r>
            <a:r>
              <a:rPr lang="en-US" dirty="0" smtClean="0"/>
              <a:t>: Strategy </a:t>
            </a:r>
            <a:r>
              <a:rPr lang="en-US" dirty="0" err="1" smtClean="0"/>
              <a:t>s’</a:t>
            </a:r>
            <a:r>
              <a:rPr lang="en-US" baseline="-25000" dirty="0" err="1" smtClean="0"/>
              <a:t>i</a:t>
            </a:r>
            <a:r>
              <a:rPr lang="en-US" dirty="0" smtClean="0"/>
              <a:t> weakly dominates another strategy of player </a:t>
            </a:r>
            <a:r>
              <a:rPr lang="en-US" dirty="0"/>
              <a:t>i</a:t>
            </a:r>
            <a:r>
              <a:rPr lang="en-US" dirty="0" smtClean="0"/>
              <a:t> if the payoff to </a:t>
            </a:r>
            <a:r>
              <a:rPr lang="en-US" dirty="0" err="1" smtClean="0"/>
              <a:t>s’</a:t>
            </a:r>
            <a:r>
              <a:rPr lang="en-US" baseline="-25000" dirty="0" err="1" smtClean="0"/>
              <a:t>I</a:t>
            </a:r>
            <a:r>
              <a:rPr lang="en-US" dirty="0" smtClean="0"/>
              <a:t> does at least as well as the payoff to any other strategy, regardless of which strategy is chosen by the other player(s)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Let us consider player 1 and player 2 with strategies a and b.  </a:t>
            </a:r>
          </a:p>
          <a:p>
            <a:r>
              <a:rPr lang="en-US" i="1" dirty="0" smtClean="0"/>
              <a:t>π</a:t>
            </a:r>
            <a:r>
              <a:rPr lang="en-US" i="1" baseline="-25000" dirty="0" smtClean="0"/>
              <a:t>1</a:t>
            </a:r>
            <a:r>
              <a:rPr lang="en-US" i="1" dirty="0" smtClean="0"/>
              <a:t>(s</a:t>
            </a:r>
            <a:r>
              <a:rPr lang="en-US" i="1" baseline="-25000" dirty="0" smtClean="0"/>
              <a:t>1</a:t>
            </a:r>
            <a:r>
              <a:rPr lang="en-US" i="1" baseline="30000" dirty="0" smtClean="0"/>
              <a:t>b</a:t>
            </a:r>
            <a:r>
              <a:rPr lang="en-US" i="1" dirty="0"/>
              <a:t>,</a:t>
            </a:r>
            <a:r>
              <a:rPr lang="en-US" i="1" dirty="0" smtClean="0"/>
              <a:t>s</a:t>
            </a:r>
            <a:r>
              <a:rPr lang="en-US" i="1" baseline="-25000" dirty="0" smtClean="0"/>
              <a:t>2</a:t>
            </a:r>
            <a:r>
              <a:rPr lang="en-US" i="1" baseline="30000" dirty="0" smtClean="0"/>
              <a:t>a</a:t>
            </a:r>
            <a:r>
              <a:rPr lang="en-US" i="1" dirty="0" smtClean="0"/>
              <a:t>) </a:t>
            </a:r>
            <a:r>
              <a:rPr lang="en-US" i="1" u="sng" dirty="0" smtClean="0"/>
              <a:t>&gt;</a:t>
            </a:r>
            <a:r>
              <a:rPr lang="en-US" i="1" dirty="0" smtClean="0"/>
              <a:t> π</a:t>
            </a:r>
            <a:r>
              <a:rPr lang="en-US" i="1" baseline="-25000" dirty="0" smtClean="0"/>
              <a:t>1</a:t>
            </a:r>
            <a:r>
              <a:rPr lang="en-US" i="1" dirty="0"/>
              <a:t>(s</a:t>
            </a:r>
            <a:r>
              <a:rPr lang="en-US" i="1" baseline="-25000" dirty="0"/>
              <a:t>1</a:t>
            </a:r>
            <a:r>
              <a:rPr lang="en-US" i="1" baseline="30000" dirty="0"/>
              <a:t>a</a:t>
            </a:r>
            <a:r>
              <a:rPr lang="en-US" i="1" dirty="0"/>
              <a:t>,s</a:t>
            </a:r>
            <a:r>
              <a:rPr lang="en-US" i="1" baseline="-25000" dirty="0"/>
              <a:t>2</a:t>
            </a:r>
            <a:r>
              <a:rPr lang="en-US" i="1" baseline="30000" dirty="0"/>
              <a:t>a</a:t>
            </a:r>
            <a:r>
              <a:rPr lang="en-US" i="1" dirty="0"/>
              <a:t>)</a:t>
            </a:r>
          </a:p>
          <a:p>
            <a:r>
              <a:rPr lang="en-US" i="1" dirty="0" smtClean="0"/>
              <a:t>π</a:t>
            </a:r>
            <a:r>
              <a:rPr lang="en-US" i="1" baseline="-25000" dirty="0" smtClean="0"/>
              <a:t>1</a:t>
            </a:r>
            <a:r>
              <a:rPr lang="en-US" i="1" dirty="0" smtClean="0"/>
              <a:t>(s</a:t>
            </a:r>
            <a:r>
              <a:rPr lang="en-US" i="1" baseline="-25000" dirty="0" smtClean="0"/>
              <a:t>1</a:t>
            </a:r>
            <a:r>
              <a:rPr lang="en-US" i="1" baseline="30000" dirty="0" smtClean="0"/>
              <a:t>b</a:t>
            </a:r>
            <a:r>
              <a:rPr lang="en-US" i="1" dirty="0"/>
              <a:t>,</a:t>
            </a:r>
            <a:r>
              <a:rPr lang="en-US" i="1" dirty="0" smtClean="0"/>
              <a:t>s</a:t>
            </a:r>
            <a:r>
              <a:rPr lang="en-US" i="1" baseline="-25000" dirty="0" smtClean="0"/>
              <a:t>2</a:t>
            </a:r>
            <a:r>
              <a:rPr lang="en-US" i="1" baseline="30000" dirty="0" smtClean="0"/>
              <a:t>b</a:t>
            </a:r>
            <a:r>
              <a:rPr lang="en-US" i="1" dirty="0" smtClean="0"/>
              <a:t>) </a:t>
            </a:r>
            <a:r>
              <a:rPr lang="en-US" i="1" u="sng" dirty="0" smtClean="0"/>
              <a:t>&gt;</a:t>
            </a:r>
            <a:r>
              <a:rPr lang="en-US" i="1" dirty="0" smtClean="0"/>
              <a:t> π</a:t>
            </a:r>
            <a:r>
              <a:rPr lang="en-US" i="1" baseline="-25000" dirty="0" smtClean="0"/>
              <a:t>1</a:t>
            </a:r>
            <a:r>
              <a:rPr lang="en-US" i="1" dirty="0"/>
              <a:t>(s</a:t>
            </a:r>
            <a:r>
              <a:rPr lang="en-US" i="1" baseline="-25000" dirty="0"/>
              <a:t>1</a:t>
            </a:r>
            <a:r>
              <a:rPr lang="en-US" i="1" baseline="30000" dirty="0"/>
              <a:t>a</a:t>
            </a:r>
            <a:r>
              <a:rPr lang="en-US" i="1" dirty="0"/>
              <a:t>,s</a:t>
            </a:r>
            <a:r>
              <a:rPr lang="en-US" i="1" baseline="-25000" dirty="0"/>
              <a:t>2</a:t>
            </a:r>
            <a:r>
              <a:rPr lang="en-US" i="1" baseline="30000" dirty="0"/>
              <a:t>b</a:t>
            </a:r>
            <a:r>
              <a:rPr lang="en-US" i="1" dirty="0"/>
              <a:t>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would be interpreted as strategy b is weakly dominate over strategy a for player 1.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7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are dominant strategy games?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399" y="4001087"/>
            <a:ext cx="3793087" cy="2169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33600"/>
            <a:ext cx="3718199" cy="231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68236"/>
            <a:ext cx="3505200" cy="1588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031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543</TotalTime>
  <Words>345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Pushpin</vt:lpstr>
      <vt:lpstr>Game Theory</vt:lpstr>
      <vt:lpstr>Strategic Form Games</vt:lpstr>
      <vt:lpstr>Mathematical Notation</vt:lpstr>
      <vt:lpstr>Examples</vt:lpstr>
      <vt:lpstr>Dominant Strategy Solution</vt:lpstr>
      <vt:lpstr>Dominant Strategy </vt:lpstr>
      <vt:lpstr>(Weakly) Dominant Strategy </vt:lpstr>
      <vt:lpstr>Which are dominant strategy games?</vt:lpstr>
    </vt:vector>
  </TitlesOfParts>
  <Company>Strake Jesuit College Preparatory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Natalee Hanna</dc:creator>
  <cp:lastModifiedBy>Natalee Hanna</cp:lastModifiedBy>
  <cp:revision>8</cp:revision>
  <dcterms:created xsi:type="dcterms:W3CDTF">2013-03-28T12:43:57Z</dcterms:created>
  <dcterms:modified xsi:type="dcterms:W3CDTF">2013-04-08T12:43:26Z</dcterms:modified>
</cp:coreProperties>
</file>