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4D753B3-224D-4C08-91A2-887A79BAB46E}" type="datetimeFigureOut">
              <a:rPr lang="en-US" smtClean="0"/>
              <a:t>3/28/2013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C8BD605-6FDB-4DF9-A18E-39AC4F0EA6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D753B3-224D-4C08-91A2-887A79BAB46E}"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BD605-6FDB-4DF9-A18E-39AC4F0EA6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4D753B3-224D-4C08-91A2-887A79BAB46E}" type="datetimeFigureOut">
              <a:rPr lang="en-US" smtClean="0"/>
              <a:t>3/28/2013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C8BD605-6FDB-4DF9-A18E-39AC4F0EA6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D753B3-224D-4C08-91A2-887A79BAB46E}"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C8BD605-6FDB-4DF9-A18E-39AC4F0EA6FC}"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4D753B3-224D-4C08-91A2-887A79BAB46E}" type="datetimeFigureOut">
              <a:rPr lang="en-US" smtClean="0"/>
              <a:t>3/28/2013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C8BD605-6FDB-4DF9-A18E-39AC4F0EA6F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4D753B3-224D-4C08-91A2-887A79BAB46E}" type="datetimeFigureOut">
              <a:rPr lang="en-US" smtClean="0"/>
              <a:t>3/28/2013</a:t>
            </a:fld>
            <a:endParaRPr lang="en-US"/>
          </a:p>
        </p:txBody>
      </p:sp>
      <p:sp>
        <p:nvSpPr>
          <p:cNvPr id="10" name="Slide Number Placeholder 9"/>
          <p:cNvSpPr>
            <a:spLocks noGrp="1"/>
          </p:cNvSpPr>
          <p:nvPr>
            <p:ph type="sldNum" sz="quarter" idx="16"/>
          </p:nvPr>
        </p:nvSpPr>
        <p:spPr/>
        <p:txBody>
          <a:bodyPr rtlCol="0"/>
          <a:lstStyle/>
          <a:p>
            <a:fld id="{5C8BD605-6FDB-4DF9-A18E-39AC4F0EA6FC}"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4D753B3-224D-4C08-91A2-887A79BAB46E}" type="datetimeFigureOut">
              <a:rPr lang="en-US" smtClean="0"/>
              <a:t>3/28/2013</a:t>
            </a:fld>
            <a:endParaRPr lang="en-US"/>
          </a:p>
        </p:txBody>
      </p:sp>
      <p:sp>
        <p:nvSpPr>
          <p:cNvPr id="12" name="Slide Number Placeholder 11"/>
          <p:cNvSpPr>
            <a:spLocks noGrp="1"/>
          </p:cNvSpPr>
          <p:nvPr>
            <p:ph type="sldNum" sz="quarter" idx="16"/>
          </p:nvPr>
        </p:nvSpPr>
        <p:spPr/>
        <p:txBody>
          <a:bodyPr rtlCol="0"/>
          <a:lstStyle/>
          <a:p>
            <a:fld id="{5C8BD605-6FDB-4DF9-A18E-39AC4F0EA6FC}"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D753B3-224D-4C08-91A2-887A79BAB46E}" type="datetimeFigureOut">
              <a:rPr lang="en-US" smtClean="0"/>
              <a:t>3/28/2013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C8BD605-6FDB-4DF9-A18E-39AC4F0EA6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753B3-224D-4C08-91A2-887A79BAB46E}" type="datetimeFigureOut">
              <a:rPr lang="en-US" smtClean="0"/>
              <a:t>3/28/2013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C8BD605-6FDB-4DF9-A18E-39AC4F0EA6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D753B3-224D-4C08-91A2-887A79BAB46E}"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C8BD605-6FDB-4DF9-A18E-39AC4F0EA6FC}"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4D753B3-224D-4C08-91A2-887A79BAB46E}" type="datetimeFigureOut">
              <a:rPr lang="en-US" smtClean="0"/>
              <a:t>3/28/2013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C8BD605-6FDB-4DF9-A18E-39AC4F0EA6FC}"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4D753B3-224D-4C08-91A2-887A79BAB46E}" type="datetimeFigureOut">
              <a:rPr lang="en-US" smtClean="0"/>
              <a:t>3/28/2013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C8BD605-6FDB-4DF9-A18E-39AC4F0EA6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gamedesign.jp/flash/nim/nim.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Game Theory</a:t>
            </a:r>
            <a:endParaRPr lang="en-US" dirty="0"/>
          </a:p>
        </p:txBody>
      </p:sp>
      <p:sp>
        <p:nvSpPr>
          <p:cNvPr id="3" name="Subtitle 2"/>
          <p:cNvSpPr>
            <a:spLocks noGrp="1"/>
          </p:cNvSpPr>
          <p:nvPr>
            <p:ph type="subTitle" idx="1"/>
          </p:nvPr>
        </p:nvSpPr>
        <p:spPr/>
        <p:txBody>
          <a:bodyPr/>
          <a:lstStyle/>
          <a:p>
            <a:r>
              <a:rPr lang="en-US" dirty="0" smtClean="0"/>
              <a:t>Day 2: More Simple Games</a:t>
            </a:r>
            <a:endParaRPr lang="en-US" dirty="0"/>
          </a:p>
        </p:txBody>
      </p:sp>
    </p:spTree>
    <p:extLst>
      <p:ext uri="{BB962C8B-B14F-4D97-AF65-F5344CB8AC3E}">
        <p14:creationId xmlns:p14="http://schemas.microsoft.com/office/powerpoint/2010/main" val="1852786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play a game</a:t>
            </a:r>
            <a:endParaRPr lang="en-US" dirty="0"/>
          </a:p>
        </p:txBody>
      </p:sp>
      <p:sp>
        <p:nvSpPr>
          <p:cNvPr id="3" name="Content Placeholder 2"/>
          <p:cNvSpPr>
            <a:spLocks noGrp="1"/>
          </p:cNvSpPr>
          <p:nvPr>
            <p:ph sz="quarter" idx="1"/>
          </p:nvPr>
        </p:nvSpPr>
        <p:spPr/>
        <p:txBody>
          <a:bodyPr>
            <a:noAutofit/>
          </a:bodyPr>
          <a:lstStyle/>
          <a:p>
            <a:pPr marL="0" indent="0">
              <a:buNone/>
            </a:pPr>
            <a:r>
              <a:rPr lang="en-US" sz="1600" i="1" dirty="0" smtClean="0"/>
              <a:t>Consider </a:t>
            </a:r>
            <a:r>
              <a:rPr lang="en-US" sz="1600" i="1" dirty="0"/>
              <a:t>the following two-person game.</a:t>
            </a:r>
          </a:p>
          <a:p>
            <a:r>
              <a:rPr lang="en-US" sz="1600" dirty="0" smtClean="0"/>
              <a:t>There </a:t>
            </a:r>
            <a:r>
              <a:rPr lang="en-US" sz="1600" dirty="0"/>
              <a:t>are initially </a:t>
            </a:r>
            <a:r>
              <a:rPr lang="en-US" sz="1600" dirty="0" smtClean="0"/>
              <a:t>some number of pennies on </a:t>
            </a:r>
            <a:r>
              <a:rPr lang="en-US" sz="1600" dirty="0"/>
              <a:t>the table.</a:t>
            </a:r>
          </a:p>
          <a:p>
            <a:r>
              <a:rPr lang="en-US" sz="1600" dirty="0" smtClean="0"/>
              <a:t>During </a:t>
            </a:r>
            <a:r>
              <a:rPr lang="en-US" sz="1600" dirty="0"/>
              <a:t>a move a player can remove either one, two, or three </a:t>
            </a:r>
            <a:r>
              <a:rPr lang="en-US" sz="1600" dirty="0" smtClean="0"/>
              <a:t>pennies.</a:t>
            </a:r>
            <a:endParaRPr lang="en-US" sz="1600" dirty="0"/>
          </a:p>
          <a:p>
            <a:r>
              <a:rPr lang="en-US" sz="1600" dirty="0" smtClean="0"/>
              <a:t>The player who takes the last stone wins.</a:t>
            </a:r>
          </a:p>
        </p:txBody>
      </p:sp>
      <p:sp>
        <p:nvSpPr>
          <p:cNvPr id="4" name="Content Placeholder 3"/>
          <p:cNvSpPr>
            <a:spLocks noGrp="1"/>
          </p:cNvSpPr>
          <p:nvPr>
            <p:ph sz="quarter" idx="2"/>
          </p:nvPr>
        </p:nvSpPr>
        <p:spPr/>
        <p:txBody>
          <a:bodyPr>
            <a:normAutofit fontScale="62500" lnSpcReduction="20000"/>
          </a:bodyPr>
          <a:lstStyle/>
          <a:p>
            <a:pPr marL="0" indent="0" algn="ctr">
              <a:buNone/>
            </a:pPr>
            <a:r>
              <a:rPr lang="en-US" sz="3400" b="1" dirty="0" smtClean="0"/>
              <a:t>Strategy</a:t>
            </a:r>
            <a:r>
              <a:rPr lang="en-US" sz="3400" dirty="0" smtClean="0"/>
              <a:t>: </a:t>
            </a:r>
          </a:p>
          <a:p>
            <a:pPr marL="0" indent="0">
              <a:buNone/>
            </a:pPr>
            <a:r>
              <a:rPr lang="en-US" sz="3400" dirty="0" smtClean="0"/>
              <a:t>It is clear that if there are only one, two, or three stones left (on your turn), you can win the game by taking all of them. If, however, there are exactly four stones you will lose, because no matter how many you take, you will leave one, two, or three and your opponent will win by taking the remainder. If there are five, six, or seven stones you can win by taking just enough to leave four stones. If there are eight stones you will again lose, because you must leave five, six, or seven. Etc.</a:t>
            </a:r>
          </a:p>
          <a:p>
            <a:endParaRPr lang="en-US" dirty="0"/>
          </a:p>
        </p:txBody>
      </p:sp>
      <p:pic>
        <p:nvPicPr>
          <p:cNvPr id="1028" name="Picture 4" descr="http://nowiknow.com/wp-content/uploads/2012/10/pennies.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352800"/>
            <a:ext cx="4064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80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Nim</a:t>
            </a:r>
            <a:r>
              <a:rPr lang="en-US" dirty="0" smtClean="0"/>
              <a:t> and Marienbad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Two piles of matches/stones</a:t>
            </a:r>
          </a:p>
          <a:p>
            <a:r>
              <a:rPr lang="en-US" dirty="0" smtClean="0"/>
              <a:t>Two players take turns removing any number of matches from either pile</a:t>
            </a:r>
          </a:p>
          <a:p>
            <a:r>
              <a:rPr lang="en-US" dirty="0" smtClean="0"/>
              <a:t>Can only remove matches from one pile</a:t>
            </a:r>
          </a:p>
          <a:p>
            <a:r>
              <a:rPr lang="en-US" dirty="0" err="1" smtClean="0"/>
              <a:t>Nim</a:t>
            </a:r>
            <a:r>
              <a:rPr lang="en-US" dirty="0" smtClean="0"/>
              <a:t>: Player who removes the last match wins the game.</a:t>
            </a:r>
          </a:p>
          <a:p>
            <a:r>
              <a:rPr lang="en-US" dirty="0" smtClean="0"/>
              <a:t>Marienbad: Player who removes the last match loses the game.</a:t>
            </a:r>
          </a:p>
          <a:p>
            <a:r>
              <a:rPr lang="en-US" dirty="0" smtClean="0">
                <a:hlinkClick r:id="rId2"/>
              </a:rPr>
              <a:t>Monkey </a:t>
            </a:r>
            <a:r>
              <a:rPr lang="en-US" dirty="0" err="1" smtClean="0">
                <a:hlinkClick r:id="rId2"/>
              </a:rPr>
              <a:t>Nim</a:t>
            </a:r>
            <a:r>
              <a:rPr lang="en-US" dirty="0" smtClean="0">
                <a:hlinkClick r:id="rId2"/>
              </a:rPr>
              <a:t> Game</a:t>
            </a:r>
            <a:endParaRPr lang="en-US" dirty="0"/>
          </a:p>
        </p:txBody>
      </p:sp>
    </p:spTree>
    <p:extLst>
      <p:ext uri="{BB962C8B-B14F-4D97-AF65-F5344CB8AC3E}">
        <p14:creationId xmlns:p14="http://schemas.microsoft.com/office/powerpoint/2010/main" val="165181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Voting</a:t>
            </a:r>
            <a:endParaRPr lang="en-US" dirty="0"/>
          </a:p>
        </p:txBody>
      </p:sp>
      <p:sp>
        <p:nvSpPr>
          <p:cNvPr id="6" name="Content Placeholder 5"/>
          <p:cNvSpPr>
            <a:spLocks noGrp="1"/>
          </p:cNvSpPr>
          <p:nvPr>
            <p:ph sz="quarter" idx="2"/>
          </p:nvPr>
        </p:nvSpPr>
        <p:spPr>
          <a:xfrm>
            <a:off x="457200" y="2362200"/>
            <a:ext cx="4040188" cy="4378325"/>
          </a:xfrm>
        </p:spPr>
        <p:txBody>
          <a:bodyPr>
            <a:normAutofit lnSpcReduction="10000"/>
          </a:bodyPr>
          <a:lstStyle/>
          <a:p>
            <a:r>
              <a:rPr lang="en-US" b="1" dirty="0" smtClean="0"/>
              <a:t>Scenario</a:t>
            </a:r>
            <a:r>
              <a:rPr lang="en-US" dirty="0" smtClean="0"/>
              <a:t>: There are two competing bills, A and </a:t>
            </a:r>
            <a:r>
              <a:rPr lang="en-US" dirty="0" smtClean="0"/>
              <a:t>B, </a:t>
            </a:r>
            <a:r>
              <a:rPr lang="en-US" dirty="0" smtClean="0"/>
              <a:t>and three </a:t>
            </a:r>
            <a:r>
              <a:rPr lang="en-US" dirty="0" smtClean="0"/>
              <a:t>voters </a:t>
            </a:r>
            <a:r>
              <a:rPr lang="en-US" dirty="0" smtClean="0"/>
              <a:t>1, 2, and 3. </a:t>
            </a:r>
          </a:p>
          <a:p>
            <a:r>
              <a:rPr lang="en-US" b="1" dirty="0" smtClean="0"/>
              <a:t>Outcomes</a:t>
            </a:r>
            <a:r>
              <a:rPr lang="en-US" dirty="0" smtClean="0"/>
              <a:t>: Either A or B </a:t>
            </a:r>
            <a:r>
              <a:rPr lang="en-US" dirty="0" smtClean="0"/>
              <a:t>will passed </a:t>
            </a:r>
            <a:r>
              <a:rPr lang="en-US" dirty="0" smtClean="0"/>
              <a:t>or neither (status quo)</a:t>
            </a:r>
          </a:p>
          <a:p>
            <a:r>
              <a:rPr lang="en-US" b="1" dirty="0" smtClean="0"/>
              <a:t>Voting Process</a:t>
            </a:r>
            <a:r>
              <a:rPr lang="en-US" dirty="0" smtClean="0"/>
              <a:t>: Vote on A or B, then Vote winner or neither (N)</a:t>
            </a:r>
          </a:p>
          <a:p>
            <a:endParaRPr lang="en-US" dirty="0"/>
          </a:p>
        </p:txBody>
      </p:sp>
      <p:sp>
        <p:nvSpPr>
          <p:cNvPr id="8" name="Content Placeholder 7"/>
          <p:cNvSpPr>
            <a:spLocks noGrp="1"/>
          </p:cNvSpPr>
          <p:nvPr>
            <p:ph sz="quarter" idx="4"/>
          </p:nvPr>
        </p:nvSpPr>
        <p:spPr>
          <a:xfrm>
            <a:off x="4800600" y="2438400"/>
            <a:ext cx="4114800" cy="3581400"/>
          </a:xfrm>
        </p:spPr>
        <p:txBody>
          <a:bodyPr>
            <a:normAutofit lnSpcReduction="10000"/>
          </a:bodyPr>
          <a:lstStyle/>
          <a:p>
            <a:pPr marL="0" indent="0">
              <a:buNone/>
            </a:pPr>
            <a:r>
              <a:rPr lang="en-US" dirty="0" smtClean="0"/>
              <a:t>Voter Preferences</a:t>
            </a:r>
          </a:p>
          <a:p>
            <a:pPr marL="0" indent="0">
              <a:buNone/>
            </a:pPr>
            <a:r>
              <a:rPr lang="en-US" dirty="0" smtClean="0"/>
              <a:t>A &gt; B is “Bill A is preferred to Bill B”</a:t>
            </a:r>
          </a:p>
          <a:p>
            <a:pPr marL="0" indent="0">
              <a:buNone/>
            </a:pPr>
            <a:endParaRPr lang="en-US" dirty="0"/>
          </a:p>
          <a:p>
            <a:pPr marL="0" indent="0" algn="ctr">
              <a:buNone/>
            </a:pPr>
            <a:r>
              <a:rPr lang="en-US" dirty="0" smtClean="0"/>
              <a:t>Voter 1: A &gt; N &gt; B</a:t>
            </a:r>
          </a:p>
          <a:p>
            <a:pPr marL="0" indent="0" algn="ctr">
              <a:buNone/>
            </a:pPr>
            <a:r>
              <a:rPr lang="en-US" dirty="0" smtClean="0"/>
              <a:t>Voter 2: B &gt; A &gt; N</a:t>
            </a:r>
          </a:p>
          <a:p>
            <a:pPr marL="0" indent="0" algn="ctr">
              <a:buNone/>
            </a:pPr>
            <a:r>
              <a:rPr lang="en-US" dirty="0" smtClean="0"/>
              <a:t>Voter 3: N &gt; A &gt; B</a:t>
            </a:r>
          </a:p>
        </p:txBody>
      </p:sp>
      <p:sp>
        <p:nvSpPr>
          <p:cNvPr id="5" name="Text Placeholder 4"/>
          <p:cNvSpPr>
            <a:spLocks noGrp="1"/>
          </p:cNvSpPr>
          <p:nvPr>
            <p:ph type="body" sz="quarter" idx="1"/>
          </p:nvPr>
        </p:nvSpPr>
        <p:spPr>
          <a:xfrm>
            <a:off x="609600" y="1524000"/>
            <a:ext cx="8229600" cy="879475"/>
          </a:xfrm>
        </p:spPr>
        <p:txBody>
          <a:bodyPr>
            <a:normAutofit/>
          </a:bodyPr>
          <a:lstStyle/>
          <a:p>
            <a:r>
              <a:rPr lang="en-US" dirty="0" smtClean="0"/>
              <a:t>A voter thinks through what the other voters are likely to vote rather than voting </a:t>
            </a:r>
            <a:r>
              <a:rPr lang="en-US" dirty="0" smtClean="0"/>
              <a:t>simply </a:t>
            </a:r>
            <a:r>
              <a:rPr lang="en-US" dirty="0" smtClean="0"/>
              <a:t>according to his preferences.</a:t>
            </a:r>
            <a:endParaRPr lang="en-US" dirty="0"/>
          </a:p>
        </p:txBody>
      </p:sp>
    </p:spTree>
    <p:extLst>
      <p:ext uri="{BB962C8B-B14F-4D97-AF65-F5344CB8AC3E}">
        <p14:creationId xmlns:p14="http://schemas.microsoft.com/office/powerpoint/2010/main" val="394348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Effect transition="in" filter="fade">
                                      <p:cBhvr>
                                        <p:cTn id="33" dur="1000"/>
                                        <p:tgtEl>
                                          <p:spTgt spid="8">
                                            <p:txEl>
                                              <p:pRg st="1" end="1"/>
                                            </p:txEl>
                                          </p:spTgt>
                                        </p:tgtEl>
                                      </p:cBhvr>
                                    </p:animEffect>
                                    <p:anim calcmode="lin" valueType="num">
                                      <p:cBhvr>
                                        <p:cTn id="3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xEl>
                                              <p:pRg st="3" end="3"/>
                                            </p:txEl>
                                          </p:spTgt>
                                        </p:tgtEl>
                                        <p:attrNameLst>
                                          <p:attrName>style.visibility</p:attrName>
                                        </p:attrNameLst>
                                      </p:cBhvr>
                                      <p:to>
                                        <p:strVal val="visible"/>
                                      </p:to>
                                    </p:set>
                                    <p:animEffect transition="in" filter="fade">
                                      <p:cBhvr>
                                        <p:cTn id="40" dur="1000"/>
                                        <p:tgtEl>
                                          <p:spTgt spid="8">
                                            <p:txEl>
                                              <p:pRg st="3" end="3"/>
                                            </p:txEl>
                                          </p:spTgt>
                                        </p:tgtEl>
                                      </p:cBhvr>
                                    </p:animEffect>
                                    <p:anim calcmode="lin" valueType="num">
                                      <p:cBhvr>
                                        <p:cTn id="41"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3" end="3"/>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animEffect transition="in" filter="fade">
                                      <p:cBhvr>
                                        <p:cTn id="45" dur="1000"/>
                                        <p:tgtEl>
                                          <p:spTgt spid="8">
                                            <p:txEl>
                                              <p:pRg st="4" end="4"/>
                                            </p:txEl>
                                          </p:spTgt>
                                        </p:tgtEl>
                                      </p:cBhvr>
                                    </p:animEffect>
                                    <p:anim calcmode="lin" valueType="num">
                                      <p:cBhvr>
                                        <p:cTn id="4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8">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
                                            <p:txEl>
                                              <p:pRg st="5" end="5"/>
                                            </p:txEl>
                                          </p:spTgt>
                                        </p:tgtEl>
                                        <p:attrNameLst>
                                          <p:attrName>style.visibility</p:attrName>
                                        </p:attrNameLst>
                                      </p:cBhvr>
                                      <p:to>
                                        <p:strVal val="visible"/>
                                      </p:to>
                                    </p:set>
                                    <p:animEffect transition="in" filter="fade">
                                      <p:cBhvr>
                                        <p:cTn id="50" dur="1000"/>
                                        <p:tgtEl>
                                          <p:spTgt spid="8">
                                            <p:txEl>
                                              <p:pRg st="5" end="5"/>
                                            </p:txEl>
                                          </p:spTgt>
                                        </p:tgtEl>
                                      </p:cBhvr>
                                    </p:animEffect>
                                    <p:anim calcmode="lin" valueType="num">
                                      <p:cBhvr>
                                        <p:cTn id="5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Truthful Voting</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b="1" u="sng" dirty="0" smtClean="0"/>
              <a:t>Round 1</a:t>
            </a:r>
          </a:p>
          <a:p>
            <a:pPr>
              <a:buFontTx/>
              <a:buChar char="-"/>
            </a:pPr>
            <a:r>
              <a:rPr lang="en-US" dirty="0" smtClean="0"/>
              <a:t>Voter 1: A</a:t>
            </a:r>
          </a:p>
          <a:p>
            <a:pPr>
              <a:buFontTx/>
              <a:buChar char="-"/>
            </a:pPr>
            <a:r>
              <a:rPr lang="en-US" dirty="0" smtClean="0"/>
              <a:t>Voter 2: B</a:t>
            </a:r>
          </a:p>
          <a:p>
            <a:pPr>
              <a:buFontTx/>
              <a:buChar char="-"/>
            </a:pPr>
            <a:r>
              <a:rPr lang="en-US" dirty="0" smtClean="0"/>
              <a:t>Voter 3: A</a:t>
            </a:r>
          </a:p>
          <a:p>
            <a:pPr marL="0" indent="0">
              <a:buNone/>
            </a:pPr>
            <a:r>
              <a:rPr lang="en-US" dirty="0" smtClean="0"/>
              <a:t>      THUS, A passes</a:t>
            </a:r>
          </a:p>
          <a:p>
            <a:pPr marL="0" indent="0">
              <a:buNone/>
            </a:pPr>
            <a:r>
              <a:rPr lang="en-US" b="1" u="sng" dirty="0" smtClean="0"/>
              <a:t>Round 2</a:t>
            </a:r>
          </a:p>
          <a:p>
            <a:pPr>
              <a:buFontTx/>
              <a:buChar char="-"/>
            </a:pPr>
            <a:r>
              <a:rPr lang="en-US" dirty="0" smtClean="0"/>
              <a:t>Voter 1: A</a:t>
            </a:r>
          </a:p>
          <a:p>
            <a:pPr>
              <a:buFontTx/>
              <a:buChar char="-"/>
            </a:pPr>
            <a:r>
              <a:rPr lang="en-US" dirty="0" smtClean="0"/>
              <a:t>Voter 2: A</a:t>
            </a:r>
          </a:p>
          <a:p>
            <a:pPr>
              <a:buFontTx/>
              <a:buChar char="-"/>
            </a:pPr>
            <a:r>
              <a:rPr lang="en-US" dirty="0" smtClean="0"/>
              <a:t>Voter 3: N</a:t>
            </a:r>
          </a:p>
          <a:p>
            <a:pPr marL="0" indent="0">
              <a:buNone/>
            </a:pPr>
            <a:r>
              <a:rPr lang="en-US" b="1" i="1" dirty="0"/>
              <a:t> </a:t>
            </a:r>
            <a:r>
              <a:rPr lang="en-US" b="1" i="1" dirty="0" smtClean="0"/>
              <a:t>     A would pass!</a:t>
            </a:r>
            <a:endParaRPr lang="en-US" b="1" i="1" dirty="0"/>
          </a:p>
        </p:txBody>
      </p:sp>
      <p:sp>
        <p:nvSpPr>
          <p:cNvPr id="5" name="Content Placeholder 7"/>
          <p:cNvSpPr>
            <a:spLocks noGrp="1"/>
          </p:cNvSpPr>
          <p:nvPr>
            <p:ph sz="quarter" idx="2"/>
          </p:nvPr>
        </p:nvSpPr>
        <p:spPr/>
        <p:txBody>
          <a:bodyPr>
            <a:normAutofit fontScale="92500" lnSpcReduction="20000"/>
          </a:bodyPr>
          <a:lstStyle/>
          <a:p>
            <a:pPr marL="0" indent="0">
              <a:buNone/>
            </a:pPr>
            <a:r>
              <a:rPr lang="en-US" dirty="0" smtClean="0"/>
              <a:t>Voter Preferences</a:t>
            </a:r>
          </a:p>
          <a:p>
            <a:r>
              <a:rPr lang="en-US" dirty="0" smtClean="0"/>
              <a:t>A &gt; B is “Bill A is preferred to Bill B”</a:t>
            </a:r>
          </a:p>
          <a:p>
            <a:pPr marL="0" indent="0">
              <a:buNone/>
            </a:pPr>
            <a:endParaRPr lang="en-US" dirty="0"/>
          </a:p>
          <a:p>
            <a:pPr marL="0" indent="0" algn="ctr">
              <a:buNone/>
            </a:pPr>
            <a:r>
              <a:rPr lang="en-US" dirty="0" smtClean="0"/>
              <a:t>Voter 1: A &gt; N &gt; B</a:t>
            </a:r>
          </a:p>
          <a:p>
            <a:pPr marL="0" indent="0" algn="ctr">
              <a:buNone/>
            </a:pPr>
            <a:r>
              <a:rPr lang="en-US" dirty="0" smtClean="0"/>
              <a:t>Voter 2: B &gt; A &gt; N</a:t>
            </a:r>
          </a:p>
          <a:p>
            <a:pPr marL="0" indent="0" algn="ctr">
              <a:buNone/>
            </a:pPr>
            <a:r>
              <a:rPr lang="en-US" dirty="0" smtClean="0"/>
              <a:t>Voter 3: N &gt; A &gt; B</a:t>
            </a:r>
          </a:p>
        </p:txBody>
      </p:sp>
    </p:spTree>
    <p:extLst>
      <p:ext uri="{BB962C8B-B14F-4D97-AF65-F5344CB8AC3E}">
        <p14:creationId xmlns:p14="http://schemas.microsoft.com/office/powerpoint/2010/main" val="221787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Tactical Voting</a:t>
            </a:r>
            <a:br>
              <a:rPr lang="en-US" dirty="0" smtClean="0"/>
            </a:br>
            <a:r>
              <a:rPr lang="en-US" sz="3100" i="1" dirty="0" smtClean="0"/>
              <a:t>What could voter 3 do to change the outcome?</a:t>
            </a:r>
            <a:endParaRPr lang="en-US" sz="3100" i="1"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b="1" u="sng" dirty="0" smtClean="0"/>
              <a:t>Round 1</a:t>
            </a:r>
          </a:p>
          <a:p>
            <a:pPr>
              <a:buFontTx/>
              <a:buChar char="-"/>
            </a:pPr>
            <a:r>
              <a:rPr lang="en-US" dirty="0" smtClean="0"/>
              <a:t>Voter 1: A</a:t>
            </a:r>
          </a:p>
          <a:p>
            <a:pPr>
              <a:buFontTx/>
              <a:buChar char="-"/>
            </a:pPr>
            <a:r>
              <a:rPr lang="en-US" dirty="0" smtClean="0"/>
              <a:t>Voter 2: B</a:t>
            </a:r>
          </a:p>
          <a:p>
            <a:pPr>
              <a:buFontTx/>
              <a:buChar char="-"/>
            </a:pPr>
            <a:r>
              <a:rPr lang="en-US" dirty="0" smtClean="0"/>
              <a:t>Voter 3: B</a:t>
            </a:r>
          </a:p>
          <a:p>
            <a:pPr marL="0" indent="0">
              <a:buNone/>
            </a:pPr>
            <a:r>
              <a:rPr lang="en-US" dirty="0" smtClean="0"/>
              <a:t>      THUS, B passes</a:t>
            </a:r>
          </a:p>
          <a:p>
            <a:pPr marL="0" indent="0">
              <a:buNone/>
            </a:pPr>
            <a:r>
              <a:rPr lang="en-US" b="1" u="sng" dirty="0" smtClean="0"/>
              <a:t>Round 2</a:t>
            </a:r>
          </a:p>
          <a:p>
            <a:pPr>
              <a:buFontTx/>
              <a:buChar char="-"/>
            </a:pPr>
            <a:r>
              <a:rPr lang="en-US" dirty="0" smtClean="0"/>
              <a:t>Voter 1: N</a:t>
            </a:r>
          </a:p>
          <a:p>
            <a:pPr>
              <a:buFontTx/>
              <a:buChar char="-"/>
            </a:pPr>
            <a:r>
              <a:rPr lang="en-US" dirty="0" smtClean="0"/>
              <a:t>Voter 2: B</a:t>
            </a:r>
          </a:p>
          <a:p>
            <a:pPr>
              <a:buFontTx/>
              <a:buChar char="-"/>
            </a:pPr>
            <a:r>
              <a:rPr lang="en-US" dirty="0" smtClean="0"/>
              <a:t>Voter 3: N</a:t>
            </a:r>
          </a:p>
          <a:p>
            <a:pPr marL="0" indent="0">
              <a:buNone/>
            </a:pPr>
            <a:r>
              <a:rPr lang="en-US" b="1" i="1" dirty="0" smtClean="0"/>
              <a:t>      Neither wins!</a:t>
            </a:r>
            <a:endParaRPr lang="en-US" b="1" i="1" dirty="0"/>
          </a:p>
        </p:txBody>
      </p:sp>
      <p:sp>
        <p:nvSpPr>
          <p:cNvPr id="5" name="Content Placeholder 7"/>
          <p:cNvSpPr>
            <a:spLocks noGrp="1"/>
          </p:cNvSpPr>
          <p:nvPr>
            <p:ph sz="quarter" idx="2"/>
          </p:nvPr>
        </p:nvSpPr>
        <p:spPr/>
        <p:txBody>
          <a:bodyPr>
            <a:normAutofit fontScale="92500" lnSpcReduction="20000"/>
          </a:bodyPr>
          <a:lstStyle/>
          <a:p>
            <a:pPr marL="0" indent="0">
              <a:buNone/>
            </a:pPr>
            <a:r>
              <a:rPr lang="en-US" dirty="0" smtClean="0"/>
              <a:t>Voter Preferences</a:t>
            </a:r>
          </a:p>
          <a:p>
            <a:r>
              <a:rPr lang="en-US" dirty="0" smtClean="0"/>
              <a:t>A &gt; B is “Bill A is preferred to Bill B”</a:t>
            </a:r>
          </a:p>
          <a:p>
            <a:pPr marL="0" indent="0">
              <a:buNone/>
            </a:pPr>
            <a:endParaRPr lang="en-US" dirty="0"/>
          </a:p>
          <a:p>
            <a:pPr marL="0" indent="0" algn="ctr">
              <a:buNone/>
            </a:pPr>
            <a:r>
              <a:rPr lang="en-US" dirty="0" smtClean="0"/>
              <a:t>Voter 1: A &gt; N &gt; B</a:t>
            </a:r>
          </a:p>
          <a:p>
            <a:pPr marL="0" indent="0" algn="ctr">
              <a:buNone/>
            </a:pPr>
            <a:r>
              <a:rPr lang="en-US" dirty="0" smtClean="0"/>
              <a:t>Voter 2: B &gt; A &gt; N</a:t>
            </a:r>
          </a:p>
          <a:p>
            <a:pPr marL="0" indent="0" algn="ctr">
              <a:buNone/>
            </a:pPr>
            <a:r>
              <a:rPr lang="en-US" dirty="0" smtClean="0"/>
              <a:t>Voter 3: N &gt; A &gt; B</a:t>
            </a:r>
          </a:p>
        </p:txBody>
      </p:sp>
    </p:spTree>
    <p:extLst>
      <p:ext uri="{BB962C8B-B14F-4D97-AF65-F5344CB8AC3E}">
        <p14:creationId xmlns:p14="http://schemas.microsoft.com/office/powerpoint/2010/main" val="99174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How can we formalize a game’s explanation?</a:t>
            </a:r>
            <a:endParaRPr lang="en-US" sz="3200" b="1" dirty="0"/>
          </a:p>
        </p:txBody>
      </p:sp>
      <p:sp>
        <p:nvSpPr>
          <p:cNvPr id="3" name="Content Placeholder 2"/>
          <p:cNvSpPr>
            <a:spLocks noGrp="1"/>
          </p:cNvSpPr>
          <p:nvPr>
            <p:ph sz="quarter" idx="1"/>
          </p:nvPr>
        </p:nvSpPr>
        <p:spPr/>
        <p:txBody>
          <a:bodyPr>
            <a:normAutofit fontScale="77500" lnSpcReduction="20000"/>
          </a:bodyPr>
          <a:lstStyle/>
          <a:p>
            <a:r>
              <a:rPr lang="en-US" b="1" dirty="0"/>
              <a:t>Extensive form</a:t>
            </a:r>
            <a:r>
              <a:rPr lang="en-US" dirty="0"/>
              <a:t>:  A pictorial representation of the rules.  It uses a </a:t>
            </a:r>
            <a:r>
              <a:rPr lang="en-US" i="1" dirty="0"/>
              <a:t>game tree </a:t>
            </a:r>
            <a:r>
              <a:rPr lang="en-US" dirty="0"/>
              <a:t>which is made up of a root and branches in order</a:t>
            </a:r>
            <a:r>
              <a:rPr lang="en-US" dirty="0" smtClean="0"/>
              <a:t>.</a:t>
            </a:r>
          </a:p>
          <a:p>
            <a:r>
              <a:rPr lang="en-US" b="1" dirty="0" smtClean="0"/>
              <a:t>Information Set: </a:t>
            </a:r>
            <a:r>
              <a:rPr lang="en-US" dirty="0" smtClean="0"/>
              <a:t> </a:t>
            </a:r>
            <a:r>
              <a:rPr lang="en-US" dirty="0"/>
              <a:t>A collection of decision nodes that a player cannot distinguish </a:t>
            </a:r>
            <a:r>
              <a:rPr lang="en-US" dirty="0" smtClean="0"/>
              <a:t>between (Oval). </a:t>
            </a:r>
          </a:p>
          <a:p>
            <a:r>
              <a:rPr lang="en-US" b="1" dirty="0"/>
              <a:t>Simultaneous movement:  </a:t>
            </a:r>
            <a:r>
              <a:rPr lang="en-US" dirty="0"/>
              <a:t>the case when both players move at the same time or when one player moves after another without knowledge of the other player's movements</a:t>
            </a:r>
            <a:r>
              <a:rPr lang="en-US" dirty="0" smtClean="0"/>
              <a:t>.</a:t>
            </a:r>
          </a:p>
          <a:p>
            <a:endParaRPr lang="en-US" dirty="0"/>
          </a:p>
          <a:p>
            <a:endParaRPr lang="en-US" dirty="0" smtClean="0"/>
          </a:p>
          <a:p>
            <a:endParaRPr lang="en-US" dirty="0"/>
          </a:p>
        </p:txBody>
      </p:sp>
      <p:sp>
        <p:nvSpPr>
          <p:cNvPr id="5" name="Content Placeholder 4"/>
          <p:cNvSpPr>
            <a:spLocks noGrp="1"/>
          </p:cNvSpPr>
          <p:nvPr>
            <p:ph sz="quarter" idx="2"/>
          </p:nvPr>
        </p:nvSpPr>
        <p:spPr/>
        <p:txBody>
          <a:bodyPr>
            <a:normAutofit fontScale="77500" lnSpcReduction="20000"/>
          </a:bodyPr>
          <a:lstStyle/>
          <a:p>
            <a:pPr marL="0" indent="0">
              <a:buNone/>
            </a:pPr>
            <a:r>
              <a:rPr lang="en-US" sz="3600" b="1" dirty="0" smtClean="0"/>
              <a:t>Prisoners’ Dilemma</a:t>
            </a:r>
            <a:endParaRPr lang="en-US" sz="3600" b="1"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330" t="15476" r="14725" b="3659"/>
          <a:stretch/>
        </p:blipFill>
        <p:spPr bwMode="auto">
          <a:xfrm>
            <a:off x="4495799" y="2438400"/>
            <a:ext cx="4511269" cy="2764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572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050"/>
                                        </p:tgtEl>
                                        <p:attrNameLst>
                                          <p:attrName>style.visibility</p:attrName>
                                        </p:attrNameLst>
                                      </p:cBhvr>
                                      <p:to>
                                        <p:strVal val="visible"/>
                                      </p:to>
                                    </p:set>
                                    <p:animEffect transition="in" filter="fade">
                                      <p:cBhvr>
                                        <p:cTn id="35" dur="1000"/>
                                        <p:tgtEl>
                                          <p:spTgt spid="2050"/>
                                        </p:tgtEl>
                                      </p:cBhvr>
                                    </p:animEffect>
                                    <p:anim calcmode="lin" valueType="num">
                                      <p:cBhvr>
                                        <p:cTn id="36" dur="1000" fill="hold"/>
                                        <p:tgtEl>
                                          <p:spTgt spid="2050"/>
                                        </p:tgtEl>
                                        <p:attrNameLst>
                                          <p:attrName>ppt_x</p:attrName>
                                        </p:attrNameLst>
                                      </p:cBhvr>
                                      <p:tavLst>
                                        <p:tav tm="0">
                                          <p:val>
                                            <p:strVal val="#ppt_x"/>
                                          </p:val>
                                        </p:tav>
                                        <p:tav tm="100000">
                                          <p:val>
                                            <p:strVal val="#ppt_x"/>
                                          </p:val>
                                        </p:tav>
                                      </p:tavLst>
                                    </p:anim>
                                    <p:anim calcmode="lin" valueType="num">
                                      <p:cBhvr>
                                        <p:cTn id="37"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Prisoners’ Dilemma Continued…</a:t>
            </a:r>
            <a:endParaRPr lang="en-US" dirty="0"/>
          </a:p>
        </p:txBody>
      </p:sp>
      <p:sp>
        <p:nvSpPr>
          <p:cNvPr id="3" name="TextBox 2"/>
          <p:cNvSpPr txBox="1"/>
          <p:nvPr/>
        </p:nvSpPr>
        <p:spPr>
          <a:xfrm>
            <a:off x="304800" y="1824107"/>
            <a:ext cx="8077200" cy="369332"/>
          </a:xfrm>
          <a:prstGeom prst="rect">
            <a:avLst/>
          </a:prstGeom>
          <a:noFill/>
        </p:spPr>
        <p:txBody>
          <a:bodyPr wrap="square" rtlCol="0">
            <a:spAutoFit/>
          </a:bodyPr>
          <a:lstStyle/>
          <a:p>
            <a:r>
              <a:rPr lang="en-US" dirty="0" smtClean="0"/>
              <a:t>Suppose we write a prison term of 5 years as a utility payoff of -5, and so on.  </a:t>
            </a:r>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330" t="15476" r="14725" b="3659"/>
          <a:stretch/>
        </p:blipFill>
        <p:spPr bwMode="auto">
          <a:xfrm>
            <a:off x="762000" y="2715986"/>
            <a:ext cx="584333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04800" y="1600200"/>
            <a:ext cx="7086600" cy="369332"/>
          </a:xfrm>
          <a:prstGeom prst="rect">
            <a:avLst/>
          </a:prstGeom>
        </p:spPr>
        <p:txBody>
          <a:bodyPr wrap="square">
            <a:spAutoFit/>
          </a:bodyPr>
          <a:lstStyle/>
          <a:p>
            <a:r>
              <a:rPr lang="en-US" b="1" dirty="0" smtClean="0"/>
              <a:t>Utility Payoff: </a:t>
            </a:r>
            <a:r>
              <a:rPr lang="en-US" dirty="0" smtClean="0"/>
              <a:t>The numerical result of a decision.</a:t>
            </a:r>
            <a:endParaRPr lang="en-US" dirty="0"/>
          </a:p>
        </p:txBody>
      </p:sp>
      <p:sp>
        <p:nvSpPr>
          <p:cNvPr id="6" name="TextBox 5"/>
          <p:cNvSpPr txBox="1"/>
          <p:nvPr/>
        </p:nvSpPr>
        <p:spPr>
          <a:xfrm>
            <a:off x="6324600" y="2971800"/>
            <a:ext cx="1905000" cy="3416320"/>
          </a:xfrm>
          <a:prstGeom prst="rect">
            <a:avLst/>
          </a:prstGeom>
          <a:noFill/>
        </p:spPr>
        <p:txBody>
          <a:bodyPr wrap="square" rtlCol="0">
            <a:spAutoFit/>
          </a:bodyPr>
          <a:lstStyle/>
          <a:p>
            <a:r>
              <a:rPr lang="en-US" dirty="0" smtClean="0"/>
              <a:t>-5, -5</a:t>
            </a:r>
          </a:p>
          <a:p>
            <a:endParaRPr lang="en-US" dirty="0"/>
          </a:p>
          <a:p>
            <a:endParaRPr lang="en-US" dirty="0" smtClean="0"/>
          </a:p>
          <a:p>
            <a:r>
              <a:rPr lang="en-US" dirty="0" smtClean="0"/>
              <a:t>0, -15</a:t>
            </a:r>
          </a:p>
          <a:p>
            <a:endParaRPr lang="en-US" dirty="0"/>
          </a:p>
          <a:p>
            <a:endParaRPr lang="en-US" dirty="0" smtClean="0"/>
          </a:p>
          <a:p>
            <a:endParaRPr lang="en-US" dirty="0"/>
          </a:p>
          <a:p>
            <a:endParaRPr lang="en-US" dirty="0" smtClean="0"/>
          </a:p>
          <a:p>
            <a:r>
              <a:rPr lang="en-US" dirty="0" smtClean="0"/>
              <a:t>-15, 0</a:t>
            </a:r>
          </a:p>
          <a:p>
            <a:endParaRPr lang="en-US" dirty="0"/>
          </a:p>
          <a:p>
            <a:endParaRPr lang="en-US" dirty="0" smtClean="0"/>
          </a:p>
          <a:p>
            <a:r>
              <a:rPr lang="en-US" dirty="0" smtClean="0"/>
              <a:t>-1, -1</a:t>
            </a:r>
            <a:endParaRPr lang="en-US" dirty="0"/>
          </a:p>
        </p:txBody>
      </p:sp>
    </p:spTree>
    <p:extLst>
      <p:ext uri="{BB962C8B-B14F-4D97-AF65-F5344CB8AC3E}">
        <p14:creationId xmlns:p14="http://schemas.microsoft.com/office/powerpoint/2010/main" val="135424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308</TotalTime>
  <Words>634</Words>
  <Application>Microsoft Office PowerPoint</Application>
  <PresentationFormat>On-screen Show (4:3)</PresentationFormat>
  <Paragraphs>82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Game Theory</vt:lpstr>
      <vt:lpstr>Let’s play a game</vt:lpstr>
      <vt:lpstr>Nim and Marienbad</vt:lpstr>
      <vt:lpstr>Voting</vt:lpstr>
      <vt:lpstr>Truthful Voting</vt:lpstr>
      <vt:lpstr>Tactical Voting What could voter 3 do to change the outcome?</vt:lpstr>
      <vt:lpstr>How can we formalize a game’s explanation?</vt:lpstr>
      <vt:lpstr>Prisoners’ Dilemma Continued…</vt:lpstr>
    </vt:vector>
  </TitlesOfParts>
  <Company>Strake Jesuit College Preparatory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dc:creator>Natalee Hanna</dc:creator>
  <cp:lastModifiedBy>Natalee Hanna</cp:lastModifiedBy>
  <cp:revision>6</cp:revision>
  <dcterms:created xsi:type="dcterms:W3CDTF">2013-03-27T15:28:59Z</dcterms:created>
  <dcterms:modified xsi:type="dcterms:W3CDTF">2013-03-28T12:09:57Z</dcterms:modified>
</cp:coreProperties>
</file>