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59" r:id="rId5"/>
    <p:sldId id="257" r:id="rId6"/>
    <p:sldId id="258"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25622A8-A2AE-4A2B-A86B-5B8F6E39A748}" type="datetimeFigureOut">
              <a:rPr lang="en-US" smtClean="0"/>
              <a:t>4/18/2013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C45D8E-0BDB-4097-966E-61A8B21834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622A8-A2AE-4A2B-A86B-5B8F6E39A748}"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622A8-A2AE-4A2B-A86B-5B8F6E39A748}"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622A8-A2AE-4A2B-A86B-5B8F6E39A748}"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5622A8-A2AE-4A2B-A86B-5B8F6E39A748}"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5622A8-A2AE-4A2B-A86B-5B8F6E39A748}"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25622A8-A2AE-4A2B-A86B-5B8F6E39A748}" type="datetimeFigureOut">
              <a:rPr lang="en-US" smtClean="0"/>
              <a:t>4/18/2013</a:t>
            </a:fld>
            <a:endParaRPr lang="en-US"/>
          </a:p>
        </p:txBody>
      </p:sp>
      <p:sp>
        <p:nvSpPr>
          <p:cNvPr id="27" name="Slide Number Placeholder 26"/>
          <p:cNvSpPr>
            <a:spLocks noGrp="1"/>
          </p:cNvSpPr>
          <p:nvPr>
            <p:ph type="sldNum" sz="quarter" idx="11"/>
          </p:nvPr>
        </p:nvSpPr>
        <p:spPr/>
        <p:txBody>
          <a:bodyPr rtlCol="0"/>
          <a:lstStyle/>
          <a:p>
            <a:fld id="{ADC45D8E-0BDB-4097-966E-61A8B218343C}"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25622A8-A2AE-4A2B-A86B-5B8F6E39A748}" type="datetimeFigureOut">
              <a:rPr lang="en-US" smtClean="0"/>
              <a:t>4/18/2013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C45D8E-0BDB-4097-966E-61A8B21834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622A8-A2AE-4A2B-A86B-5B8F6E39A748}"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5622A8-A2AE-4A2B-A86B-5B8F6E39A748}"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5622A8-A2AE-4A2B-A86B-5B8F6E39A748}"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45D8E-0BDB-4097-966E-61A8B21834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25622A8-A2AE-4A2B-A86B-5B8F6E39A748}" type="datetimeFigureOut">
              <a:rPr lang="en-US" smtClean="0"/>
              <a:t>4/18/2013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C45D8E-0BDB-4097-966E-61A8B21834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Game Theory</a:t>
            </a:r>
            <a:endParaRPr lang="en-US" dirty="0"/>
          </a:p>
        </p:txBody>
      </p:sp>
      <p:sp>
        <p:nvSpPr>
          <p:cNvPr id="3" name="Subtitle 2"/>
          <p:cNvSpPr>
            <a:spLocks noGrp="1"/>
          </p:cNvSpPr>
          <p:nvPr>
            <p:ph type="subTitle" idx="1"/>
          </p:nvPr>
        </p:nvSpPr>
        <p:spPr/>
        <p:txBody>
          <a:bodyPr/>
          <a:lstStyle/>
          <a:p>
            <a:r>
              <a:rPr lang="en-US" dirty="0" smtClean="0"/>
              <a:t>Day 10</a:t>
            </a:r>
            <a:endParaRPr lang="en-US" dirty="0"/>
          </a:p>
        </p:txBody>
      </p:sp>
    </p:spTree>
    <p:extLst>
      <p:ext uri="{BB962C8B-B14F-4D97-AF65-F5344CB8AC3E}">
        <p14:creationId xmlns:p14="http://schemas.microsoft.com/office/powerpoint/2010/main" val="630460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066800"/>
          </a:xfrm>
        </p:spPr>
        <p:txBody>
          <a:bodyPr/>
          <a:lstStyle/>
          <a:p>
            <a:r>
              <a:rPr lang="en-US" dirty="0" smtClean="0"/>
              <a:t>Example. Price Competition</a:t>
            </a:r>
            <a:endParaRPr lang="en-US"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a:bodyPr>
          <a:lstStyle/>
          <a:p>
            <a:r>
              <a:rPr lang="en-US" sz="2400" b="1" dirty="0" smtClean="0"/>
              <a:t>Duopoly</a:t>
            </a:r>
            <a:r>
              <a:rPr lang="en-US" sz="2400" dirty="0" smtClean="0"/>
              <a:t>: When two companies share exclusively the market for a certain product.</a:t>
            </a:r>
          </a:p>
          <a:p>
            <a:r>
              <a:rPr lang="en-US" sz="2400" dirty="0" smtClean="0"/>
              <a:t>How can a company set their prices in order to receive maximum </a:t>
            </a:r>
            <a:r>
              <a:rPr lang="en-US" sz="2400" dirty="0"/>
              <a:t>profit</a:t>
            </a:r>
            <a:r>
              <a:rPr lang="en-US" sz="2400" dirty="0" smtClean="0"/>
              <a:t>?</a:t>
            </a:r>
          </a:p>
          <a:p>
            <a:r>
              <a:rPr lang="en-US" sz="2400" dirty="0" smtClean="0"/>
              <a:t>Compare </a:t>
            </a:r>
            <a:r>
              <a:rPr lang="en-US" sz="2400" dirty="0"/>
              <a:t>NE (Nash equilibrium) to IDS (iterated dominance strategy)</a:t>
            </a:r>
          </a:p>
          <a:p>
            <a:endParaRPr lang="en-US" sz="2400" dirty="0"/>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30" t="16837" r="3953" b="10714"/>
          <a:stretch/>
        </p:blipFill>
        <p:spPr bwMode="auto">
          <a:xfrm>
            <a:off x="1524000" y="4495800"/>
            <a:ext cx="6697012"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028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Stage – Hare Hunting Proble</a:t>
            </a:r>
            <a:r>
              <a:rPr lang="en-US" dirty="0"/>
              <a:t>m</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p:txBody>
              <a:bodyPr>
                <a:normAutofit fontScale="70000" lnSpcReduction="20000"/>
              </a:bodyPr>
              <a:lstStyle/>
              <a:p>
                <a:pPr lvl="0"/>
                <a:r>
                  <a:rPr lang="en-US" dirty="0"/>
                  <a:t>Consider a group of 10 hunters who are trying to catch a stag. Each hunter has two options: she may remain attentive to the pursuit of the stag, or she may catch a hare instead. </a:t>
                </a:r>
              </a:p>
              <a:p>
                <a:endParaRPr lang="en-US" dirty="0"/>
              </a:p>
              <a:p>
                <a:r>
                  <a:rPr lang="en-US" dirty="0"/>
                  <a:t>A hunter’s utility is simply the number of calories of food he gets from the hunt. If all 10 hunters pursue the stag, they catch it and share it equally, getting 100 calories each. However, if one or more hunters decide to catch a hare instead, the stag escapes and only each hare-hunter catches a hare worth 5 calories (which he eats for himself and does not share with those who pursued the stag). </a:t>
                </a:r>
              </a:p>
              <a:p>
                <a:endParaRPr lang="en-US" dirty="0"/>
              </a:p>
              <a:p>
                <a:pPr lvl="1"/>
                <a:r>
                  <a:rPr lang="en-US" dirty="0"/>
                  <a:t>Describe the set of strategies for each player. </a:t>
                </a:r>
              </a:p>
              <a:p>
                <a:pPr lvl="1"/>
                <a:r>
                  <a:rPr lang="en-US" dirty="0"/>
                  <a:t>Show that all players hunting the stag is a Nash equilibrium in this game.</a:t>
                </a:r>
              </a:p>
              <a:p>
                <a:pPr lvl="1"/>
                <a:r>
                  <a:rPr lang="en-US" dirty="0"/>
                  <a:t>Find another Nash equilibrium. </a:t>
                </a:r>
              </a:p>
              <a:p>
                <a:pPr lvl="1"/>
                <a:r>
                  <a:rPr lang="en-US" dirty="0"/>
                  <a:t>Is the game the same for any N number of hunters, given </a:t>
                </a:r>
                <a14:m>
                  <m:oMath xmlns:m="http://schemas.openxmlformats.org/officeDocument/2006/math">
                    <m:r>
                      <a:rPr lang="en-US" i="1">
                        <a:latin typeface="Cambria Math"/>
                      </a:rPr>
                      <m:t>1 &lt; </m:t>
                    </m:r>
                    <m:r>
                      <a:rPr lang="en-US" i="1">
                        <a:latin typeface="Cambria Math"/>
                      </a:rPr>
                      <m:t>𝑁</m:t>
                    </m:r>
                    <m:r>
                      <a:rPr lang="en-US" i="1">
                        <a:latin typeface="Cambria Math"/>
                      </a:rPr>
                      <m:t> &lt;  ∞</m:t>
                    </m:r>
                  </m:oMath>
                </a14:m>
                <a:r>
                  <a:rPr lang="en-US" dirty="0"/>
                  <a:t>?</a:t>
                </a:r>
              </a:p>
              <a:p>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blipFill rotWithShape="1">
                <a:blip r:embed="rId2"/>
                <a:stretch>
                  <a:fillRect t="-2254" r="-296"/>
                </a:stretch>
              </a:blipFill>
            </p:spPr>
            <p:txBody>
              <a:bodyPr/>
              <a:lstStyle/>
              <a:p>
                <a:r>
                  <a:rPr lang="en-US">
                    <a:noFill/>
                  </a:rPr>
                  <a:t> </a:t>
                </a:r>
              </a:p>
            </p:txBody>
          </p:sp>
        </mc:Fallback>
      </mc:AlternateContent>
    </p:spTree>
    <p:extLst>
      <p:ext uri="{BB962C8B-B14F-4D97-AF65-F5344CB8AC3E}">
        <p14:creationId xmlns:p14="http://schemas.microsoft.com/office/powerpoint/2010/main" val="418092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Employee\Employer</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058292443"/>
              </p:ext>
            </p:extLst>
          </p:nvPr>
        </p:nvGraphicFramePr>
        <p:xfrm>
          <a:off x="457200" y="2249488"/>
          <a:ext cx="4038602" cy="904751"/>
        </p:xfrm>
        <a:graphic>
          <a:graphicData uri="http://schemas.openxmlformats.org/drawingml/2006/table">
            <a:tbl>
              <a:tblPr firstRow="1" firstCol="1" lastRow="1" lastCol="1" bandRow="1" bandCol="1">
                <a:tableStyleId>{5C22544A-7EE6-4342-B048-85BDC9FD1C3A}</a:tableStyleId>
              </a:tblPr>
              <a:tblGrid>
                <a:gridCol w="1663240"/>
                <a:gridCol w="985263"/>
                <a:gridCol w="1390099"/>
              </a:tblGrid>
              <a:tr h="270829">
                <a:tc>
                  <a:txBody>
                    <a:bodyPr/>
                    <a:lstStyle/>
                    <a:p>
                      <a:pPr marL="0" marR="0" algn="r">
                        <a:lnSpc>
                          <a:spcPct val="115000"/>
                        </a:lnSpc>
                        <a:spcBef>
                          <a:spcPts val="0"/>
                        </a:spcBef>
                        <a:spcAft>
                          <a:spcPts val="0"/>
                        </a:spcAft>
                      </a:pPr>
                      <a:r>
                        <a:rPr lang="en-US" sz="1400" dirty="0">
                          <a:effectLst/>
                        </a:rPr>
                        <a:t>Employee \ You</a:t>
                      </a:r>
                      <a:endParaRPr lang="en-US" sz="1400" dirty="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dirty="0">
                          <a:effectLst/>
                        </a:rPr>
                        <a:t>Give in</a:t>
                      </a:r>
                      <a:endParaRPr lang="en-US" sz="1400" dirty="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a:effectLst/>
                        </a:rPr>
                        <a:t>Hire attorney</a:t>
                      </a:r>
                      <a:endParaRPr lang="en-US" sz="1400">
                        <a:effectLst/>
                        <a:latin typeface="Calibri"/>
                        <a:ea typeface="Calibri"/>
                        <a:cs typeface="Times New Roman"/>
                      </a:endParaRPr>
                    </a:p>
                  </a:txBody>
                  <a:tcPr marL="67310" marR="67310" marT="0" marB="0"/>
                </a:tc>
              </a:tr>
              <a:tr h="329122">
                <a:tc>
                  <a:txBody>
                    <a:bodyPr/>
                    <a:lstStyle/>
                    <a:p>
                      <a:pPr marL="0" marR="0" algn="r">
                        <a:lnSpc>
                          <a:spcPct val="115000"/>
                        </a:lnSpc>
                        <a:spcBef>
                          <a:spcPts val="0"/>
                        </a:spcBef>
                        <a:spcAft>
                          <a:spcPts val="0"/>
                        </a:spcAft>
                      </a:pPr>
                      <a:r>
                        <a:rPr lang="en-US" sz="1400" dirty="0">
                          <a:effectLst/>
                        </a:rPr>
                        <a:t>Settle</a:t>
                      </a:r>
                      <a:endParaRPr lang="en-US" sz="1400" dirty="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dirty="0">
                          <a:effectLst/>
                        </a:rPr>
                        <a:t>1, 2</a:t>
                      </a:r>
                      <a:endParaRPr lang="en-US" sz="1400" dirty="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dirty="0">
                          <a:effectLst/>
                        </a:rPr>
                        <a:t>0, 1</a:t>
                      </a:r>
                      <a:endParaRPr lang="en-US" sz="1400" dirty="0">
                        <a:effectLst/>
                        <a:latin typeface="Calibri"/>
                        <a:ea typeface="Calibri"/>
                        <a:cs typeface="Times New Roman"/>
                      </a:endParaRPr>
                    </a:p>
                  </a:txBody>
                  <a:tcPr marL="67310" marR="67310" marT="0" marB="0"/>
                </a:tc>
              </a:tr>
              <a:tr h="304800">
                <a:tc>
                  <a:txBody>
                    <a:bodyPr/>
                    <a:lstStyle/>
                    <a:p>
                      <a:pPr marL="0" marR="0" algn="r">
                        <a:lnSpc>
                          <a:spcPct val="115000"/>
                        </a:lnSpc>
                        <a:spcBef>
                          <a:spcPts val="0"/>
                        </a:spcBef>
                        <a:spcAft>
                          <a:spcPts val="0"/>
                        </a:spcAft>
                      </a:pPr>
                      <a:r>
                        <a:rPr lang="en-US" sz="1400">
                          <a:effectLst/>
                        </a:rPr>
                        <a:t>Be tough</a:t>
                      </a:r>
                      <a:endParaRPr lang="en-US" sz="140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a:effectLst/>
                        </a:rPr>
                        <a:t>3, 0</a:t>
                      </a:r>
                      <a:endParaRPr lang="en-US" sz="1400">
                        <a:effectLst/>
                        <a:latin typeface="Calibri"/>
                        <a:ea typeface="Calibri"/>
                        <a:cs typeface="Times New Roman"/>
                      </a:endParaRPr>
                    </a:p>
                  </a:txBody>
                  <a:tcPr marL="67310" marR="67310" marT="0" marB="0"/>
                </a:tc>
                <a:tc>
                  <a:txBody>
                    <a:bodyPr/>
                    <a:lstStyle/>
                    <a:p>
                      <a:pPr marL="0" marR="0">
                        <a:lnSpc>
                          <a:spcPct val="115000"/>
                        </a:lnSpc>
                        <a:spcBef>
                          <a:spcPts val="0"/>
                        </a:spcBef>
                        <a:spcAft>
                          <a:spcPts val="0"/>
                        </a:spcAft>
                      </a:pPr>
                      <a:r>
                        <a:rPr lang="en-US" sz="1400" dirty="0">
                          <a:effectLst/>
                        </a:rPr>
                        <a:t>x, 1</a:t>
                      </a:r>
                      <a:endParaRPr lang="en-US" sz="1400" dirty="0">
                        <a:effectLst/>
                        <a:latin typeface="Calibri"/>
                        <a:ea typeface="Calibri"/>
                        <a:cs typeface="Times New Roman"/>
                      </a:endParaRPr>
                    </a:p>
                  </a:txBody>
                  <a:tcPr marL="67310" marR="67310" marT="0" marB="0"/>
                </a:tc>
              </a:tr>
            </a:tbl>
          </a:graphicData>
        </a:graphic>
      </p:graphicFrame>
      <p:sp>
        <p:nvSpPr>
          <p:cNvPr id="6" name="Content Placeholder 5"/>
          <p:cNvSpPr>
            <a:spLocks noGrp="1"/>
          </p:cNvSpPr>
          <p:nvPr>
            <p:ph sz="half" idx="2"/>
          </p:nvPr>
        </p:nvSpPr>
        <p:spPr>
          <a:xfrm>
            <a:off x="4648200" y="2249424"/>
            <a:ext cx="4038600" cy="2777037"/>
          </a:xfrm>
        </p:spPr>
        <p:txBody>
          <a:bodyPr>
            <a:normAutofit/>
          </a:bodyPr>
          <a:lstStyle/>
          <a:p>
            <a:r>
              <a:rPr lang="en-US" dirty="0" smtClean="0"/>
              <a:t>In </a:t>
            </a:r>
            <a:r>
              <a:rPr lang="en-US" dirty="0"/>
              <a:t>the cells of the matrix, your payoff is listed second; x is a number that both you and the employee know.  Under what conditions can you rationalize selecting “give in”?  Explain what you must believe for this to be the case</a:t>
            </a:r>
            <a:r>
              <a:rPr lang="en-US" dirty="0" smtClean="0"/>
              <a:t>.</a:t>
            </a:r>
            <a:endParaRPr lang="en-US" dirty="0"/>
          </a:p>
        </p:txBody>
      </p:sp>
      <p:sp>
        <p:nvSpPr>
          <p:cNvPr id="8" name="Rectangle 7"/>
          <p:cNvSpPr/>
          <p:nvPr/>
        </p:nvSpPr>
        <p:spPr>
          <a:xfrm>
            <a:off x="457200" y="3733800"/>
            <a:ext cx="3886200" cy="2585323"/>
          </a:xfrm>
          <a:prstGeom prst="rect">
            <a:avLst/>
          </a:prstGeom>
        </p:spPr>
        <p:txBody>
          <a:bodyPr wrap="square">
            <a:spAutoFit/>
          </a:bodyPr>
          <a:lstStyle/>
          <a:p>
            <a:pPr lvl="0"/>
            <a:r>
              <a:rPr lang="en-US" b="1" dirty="0" smtClean="0"/>
              <a:t>Situation: </a:t>
            </a:r>
            <a:r>
              <a:rPr lang="en-US" dirty="0" smtClean="0"/>
              <a:t>Suppose </a:t>
            </a:r>
            <a:r>
              <a:rPr lang="en-US" dirty="0"/>
              <a:t>that you manage a firm and are engaged in a dispute with one of your employees.  The process of dispute resolution is modeled by the following game, where your employee chooses either to “settle” or to “be tough in negotiation,” and you choose either to “hire an attorney” or to give in.  </a:t>
            </a:r>
          </a:p>
        </p:txBody>
      </p:sp>
    </p:spTree>
    <p:extLst>
      <p:ext uri="{BB962C8B-B14F-4D97-AF65-F5344CB8AC3E}">
        <p14:creationId xmlns:p14="http://schemas.microsoft.com/office/powerpoint/2010/main" val="485643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Odd Couple</a:t>
            </a:r>
            <a:endParaRPr lang="en-US" dirty="0"/>
          </a:p>
        </p:txBody>
      </p:sp>
      <p:sp>
        <p:nvSpPr>
          <p:cNvPr id="5" name="Content Placeholder 4"/>
          <p:cNvSpPr>
            <a:spLocks noGrp="1"/>
          </p:cNvSpPr>
          <p:nvPr>
            <p:ph idx="1"/>
          </p:nvPr>
        </p:nvSpPr>
        <p:spPr>
          <a:xfrm>
            <a:off x="457200" y="2057400"/>
            <a:ext cx="8229600" cy="3657600"/>
          </a:xfrm>
        </p:spPr>
        <p:txBody>
          <a:bodyPr>
            <a:normAutofit fontScale="62500" lnSpcReduction="20000"/>
          </a:bodyPr>
          <a:lstStyle/>
          <a:p>
            <a:r>
              <a:rPr lang="en-US" dirty="0" smtClean="0"/>
              <a:t>Felix </a:t>
            </a:r>
            <a:r>
              <a:rPr lang="en-US" dirty="0"/>
              <a:t>and Oscar share a flat.  They have decidedly different views on cleanliness and hence, whether or not they would be willing to put in the hours of work necessary to clean the apartment.  Suppose that it takes at least 12 hours of work per week to keep the flat clean, 9 hours to make it livable, and anything less than 9 hours the </a:t>
            </a:r>
            <a:r>
              <a:rPr lang="en-US" dirty="0" smtClean="0"/>
              <a:t>flat is </a:t>
            </a:r>
            <a:r>
              <a:rPr lang="en-US" dirty="0"/>
              <a:t>filthy.  Suppose that each person can devote either 3, 6, or 9 hours to cleaning.  </a:t>
            </a:r>
          </a:p>
          <a:p>
            <a:endParaRPr lang="en-US" dirty="0"/>
          </a:p>
          <a:p>
            <a:r>
              <a:rPr lang="en-US" dirty="0" smtClean="0"/>
              <a:t>Felix </a:t>
            </a:r>
            <a:r>
              <a:rPr lang="en-US" dirty="0"/>
              <a:t>and Oscar agree that </a:t>
            </a:r>
            <a:r>
              <a:rPr lang="en-US" dirty="0" smtClean="0"/>
              <a:t>a livable flat is </a:t>
            </a:r>
            <a:r>
              <a:rPr lang="en-US" dirty="0"/>
              <a:t>worth 2 on the utility index.  They disagree on the value of a clean apartment – Felix thinks it is worth 10 while Oscar it is only 5.  They also disagree on the unpleasantness of a filthy apartment – Felix thinks it is </a:t>
            </a:r>
            <a:r>
              <a:rPr lang="en-US" dirty="0" smtClean="0"/>
              <a:t>(– 10) </a:t>
            </a:r>
            <a:r>
              <a:rPr lang="en-US" dirty="0"/>
              <a:t>while Oscar thinks it is </a:t>
            </a:r>
            <a:r>
              <a:rPr lang="en-US" dirty="0" smtClean="0"/>
              <a:t>(-5).  </a:t>
            </a:r>
            <a:r>
              <a:rPr lang="en-US" dirty="0"/>
              <a:t>Each person’s payoff is the utility from the apartment minus the number of hours worked. </a:t>
            </a:r>
            <a:endParaRPr lang="en-US" dirty="0" smtClean="0"/>
          </a:p>
          <a:p>
            <a:endParaRPr lang="en-US" dirty="0"/>
          </a:p>
          <a:p>
            <a:r>
              <a:rPr lang="en-US" dirty="0" smtClean="0"/>
              <a:t>Find 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58664900"/>
              </p:ext>
            </p:extLst>
          </p:nvPr>
        </p:nvGraphicFramePr>
        <p:xfrm>
          <a:off x="3124200" y="5181600"/>
          <a:ext cx="5867400" cy="1371600"/>
        </p:xfrm>
        <a:graphic>
          <a:graphicData uri="http://schemas.openxmlformats.org/drawingml/2006/table">
            <a:tbl>
              <a:tblPr firstRow="1" firstCol="1" bandRow="1">
                <a:tableStyleId>{5C22544A-7EE6-4342-B048-85BDC9FD1C3A}</a:tableStyleId>
              </a:tblPr>
              <a:tblGrid>
                <a:gridCol w="1466850"/>
                <a:gridCol w="1466850"/>
                <a:gridCol w="1466850"/>
                <a:gridCol w="1466850"/>
              </a:tblGrid>
              <a:tr h="360527">
                <a:tc>
                  <a:txBody>
                    <a:bodyPr/>
                    <a:lstStyle/>
                    <a:p>
                      <a:pPr marL="0" marR="0">
                        <a:spcBef>
                          <a:spcPts val="0"/>
                        </a:spcBef>
                        <a:spcAft>
                          <a:spcPts val="0"/>
                        </a:spcAft>
                      </a:pPr>
                      <a:r>
                        <a:rPr lang="en-US" sz="1600" dirty="0">
                          <a:effectLst/>
                        </a:rPr>
                        <a:t>Felix\Oscar</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3 hours</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6 hours</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9 hours</a:t>
                      </a:r>
                      <a:endParaRPr lang="en-US" sz="1600">
                        <a:effectLst/>
                        <a:latin typeface="Times New Roman"/>
                        <a:ea typeface="Times New Roman"/>
                      </a:endParaRPr>
                    </a:p>
                  </a:txBody>
                  <a:tcPr marL="68580" marR="68580" marT="0" marB="0"/>
                </a:tc>
              </a:tr>
              <a:tr h="350107">
                <a:tc>
                  <a:txBody>
                    <a:bodyPr/>
                    <a:lstStyle/>
                    <a:p>
                      <a:r>
                        <a:rPr lang="en-US" dirty="0" smtClean="0"/>
                        <a:t>3 hours</a:t>
                      </a:r>
                      <a:endParaRPr lang="en-US" dirty="0"/>
                    </a:p>
                  </a:txBody>
                  <a:tcPr marL="68580" marR="68580" marT="0" marB="0"/>
                </a:tc>
                <a:tc>
                  <a:txBody>
                    <a:bodyPr/>
                    <a:lstStyle/>
                    <a:p>
                      <a:endParaRPr lang="en-US" dirty="0"/>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r>
              <a:tr h="360527">
                <a:tc>
                  <a:txBody>
                    <a:bodyPr/>
                    <a:lstStyle/>
                    <a:p>
                      <a:pPr marL="0" marR="0">
                        <a:spcBef>
                          <a:spcPts val="0"/>
                        </a:spcBef>
                        <a:spcAft>
                          <a:spcPts val="0"/>
                        </a:spcAft>
                      </a:pPr>
                      <a:r>
                        <a:rPr lang="en-US" sz="1600" dirty="0">
                          <a:effectLst/>
                        </a:rPr>
                        <a:t>6 hours</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r>
              <a:tr h="300439">
                <a:tc>
                  <a:txBody>
                    <a:bodyPr/>
                    <a:lstStyle/>
                    <a:p>
                      <a:pPr marL="0" marR="0">
                        <a:spcBef>
                          <a:spcPts val="0"/>
                        </a:spcBef>
                        <a:spcAft>
                          <a:spcPts val="0"/>
                        </a:spcAft>
                      </a:pPr>
                      <a:r>
                        <a:rPr lang="en-US" sz="1600" dirty="0">
                          <a:effectLst/>
                        </a:rPr>
                        <a:t>9 hours </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endParaRPr lang="en-US"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0369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The Odd Couple</a:t>
            </a:r>
            <a:endParaRPr lang="en-US" dirty="0"/>
          </a:p>
        </p:txBody>
      </p:sp>
      <p:sp>
        <p:nvSpPr>
          <p:cNvPr id="5" name="Content Placeholder 4"/>
          <p:cNvSpPr>
            <a:spLocks noGrp="1"/>
          </p:cNvSpPr>
          <p:nvPr>
            <p:ph sz="half" idx="4294967295"/>
          </p:nvPr>
        </p:nvSpPr>
        <p:spPr>
          <a:xfrm>
            <a:off x="838200" y="4114800"/>
            <a:ext cx="8305800" cy="2316163"/>
          </a:xfrm>
        </p:spPr>
        <p:txBody>
          <a:bodyPr>
            <a:normAutofit/>
          </a:bodyPr>
          <a:lstStyle/>
          <a:p>
            <a:pPr marL="0" indent="0">
              <a:buNone/>
            </a:pPr>
            <a:r>
              <a:rPr lang="en-US" dirty="0"/>
              <a:t>Find the Nash equilibrium strategy </a:t>
            </a:r>
            <a:r>
              <a:rPr lang="en-US" dirty="0" smtClean="0"/>
              <a:t>sets:</a:t>
            </a:r>
            <a:endParaRPr lang="en-US" dirty="0"/>
          </a:p>
          <a:p>
            <a:pPr>
              <a:buAutoNum type="arabicPeriod"/>
            </a:pPr>
            <a:r>
              <a:rPr lang="en-US" dirty="0"/>
              <a:t>(9 hours, 3 hours)</a:t>
            </a:r>
          </a:p>
          <a:p>
            <a:pPr>
              <a:buAutoNum type="arabicPeriod"/>
            </a:pPr>
            <a:r>
              <a:rPr lang="en-US" dirty="0"/>
              <a:t>(6 hours, 6 hours)</a:t>
            </a:r>
          </a:p>
          <a:p>
            <a:pPr>
              <a:buAutoNum type="arabicPeriod"/>
            </a:pPr>
            <a:r>
              <a:rPr lang="en-US" dirty="0"/>
              <a:t>(3 hours, 9 hours)</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06108628"/>
              </p:ext>
            </p:extLst>
          </p:nvPr>
        </p:nvGraphicFramePr>
        <p:xfrm>
          <a:off x="990600" y="2133600"/>
          <a:ext cx="6850380" cy="1739386"/>
        </p:xfrm>
        <a:graphic>
          <a:graphicData uri="http://schemas.openxmlformats.org/drawingml/2006/table">
            <a:tbl>
              <a:tblPr firstRow="1" firstCol="1" bandRow="1">
                <a:tableStyleId>{5C22544A-7EE6-4342-B048-85BDC9FD1C3A}</a:tableStyleId>
              </a:tblPr>
              <a:tblGrid>
                <a:gridCol w="1712595"/>
                <a:gridCol w="1712595"/>
                <a:gridCol w="1712595"/>
                <a:gridCol w="1712595"/>
              </a:tblGrid>
              <a:tr h="457200">
                <a:tc>
                  <a:txBody>
                    <a:bodyPr/>
                    <a:lstStyle/>
                    <a:p>
                      <a:pPr marL="0" marR="0">
                        <a:spcBef>
                          <a:spcPts val="0"/>
                        </a:spcBef>
                        <a:spcAft>
                          <a:spcPts val="0"/>
                        </a:spcAft>
                      </a:pPr>
                      <a:r>
                        <a:rPr lang="en-US" sz="2000" dirty="0">
                          <a:effectLst/>
                        </a:rPr>
                        <a:t>Felix\Oscar</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3 hours</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6 hours</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9 hours</a:t>
                      </a:r>
                      <a:endParaRPr lang="en-US" sz="2000">
                        <a:effectLst/>
                        <a:latin typeface="Times New Roman"/>
                        <a:ea typeface="Times New Roman"/>
                      </a:endParaRPr>
                    </a:p>
                  </a:txBody>
                  <a:tcPr marL="68580" marR="68580" marT="0" marB="0"/>
                </a:tc>
              </a:tr>
              <a:tr h="443986">
                <a:tc>
                  <a:txBody>
                    <a:bodyPr/>
                    <a:lstStyle/>
                    <a:p>
                      <a:pPr marL="0" marR="0">
                        <a:spcBef>
                          <a:spcPts val="0"/>
                        </a:spcBef>
                        <a:spcAft>
                          <a:spcPts val="0"/>
                        </a:spcAft>
                      </a:pPr>
                      <a:r>
                        <a:rPr lang="en-US" sz="2000" dirty="0">
                          <a:effectLst/>
                        </a:rPr>
                        <a:t>3 hours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-13, -8</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-4</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7, -4</a:t>
                      </a:r>
                      <a:endParaRPr lang="en-US" sz="2000">
                        <a:effectLst/>
                        <a:latin typeface="Times New Roman"/>
                        <a:ea typeface="Times New Roman"/>
                      </a:endParaRPr>
                    </a:p>
                  </a:txBody>
                  <a:tcPr marL="68580" marR="68580" marT="0" marB="0"/>
                </a:tc>
              </a:tr>
              <a:tr h="457200">
                <a:tc>
                  <a:txBody>
                    <a:bodyPr/>
                    <a:lstStyle/>
                    <a:p>
                      <a:pPr marL="0" marR="0">
                        <a:spcBef>
                          <a:spcPts val="0"/>
                        </a:spcBef>
                        <a:spcAft>
                          <a:spcPts val="0"/>
                        </a:spcAft>
                      </a:pPr>
                      <a:r>
                        <a:rPr lang="en-US" sz="2000" dirty="0">
                          <a:effectLst/>
                        </a:rPr>
                        <a:t>6 hours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4, -4</a:t>
                      </a:r>
                      <a:endParaRPr lang="en-US" sz="2000" dirty="0">
                        <a:effectLst/>
                        <a:latin typeface="Times New Roman"/>
                        <a:ea typeface="Times New Roman"/>
                      </a:endParaRPr>
                    </a:p>
                  </a:txBody>
                  <a:tcPr marL="68580" marR="68580" marT="0" marB="0"/>
                </a:tc>
              </a:tr>
              <a:tr h="381000">
                <a:tc>
                  <a:txBody>
                    <a:bodyPr/>
                    <a:lstStyle/>
                    <a:p>
                      <a:pPr marL="0" marR="0">
                        <a:spcBef>
                          <a:spcPts val="0"/>
                        </a:spcBef>
                        <a:spcAft>
                          <a:spcPts val="0"/>
                        </a:spcAft>
                      </a:pPr>
                      <a:r>
                        <a:rPr lang="en-US" sz="2000" dirty="0">
                          <a:effectLst/>
                        </a:rPr>
                        <a:t>9 hours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1, 2</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-1</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 -4</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15958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Steroids and Swimming Problem</a:t>
            </a:r>
            <a:endParaRPr lang="en-US" dirty="0"/>
          </a:p>
        </p:txBody>
      </p:sp>
      <p:sp>
        <p:nvSpPr>
          <p:cNvPr id="3" name="Content Placeholder 2"/>
          <p:cNvSpPr>
            <a:spLocks noGrp="1"/>
          </p:cNvSpPr>
          <p:nvPr>
            <p:ph sz="half" idx="1"/>
          </p:nvPr>
        </p:nvSpPr>
        <p:spPr/>
        <p:txBody>
          <a:bodyPr>
            <a:normAutofit fontScale="92500" lnSpcReduction="10000"/>
          </a:bodyPr>
          <a:lstStyle/>
          <a:p>
            <a:pPr marL="0" lvl="0" indent="0">
              <a:buNone/>
            </a:pPr>
            <a:r>
              <a:rPr lang="en-US" b="1" dirty="0" smtClean="0"/>
              <a:t>Game: </a:t>
            </a:r>
            <a:r>
              <a:rPr lang="en-US" dirty="0" smtClean="0"/>
              <a:t>Two </a:t>
            </a:r>
            <a:r>
              <a:rPr lang="en-US" dirty="0"/>
              <a:t>athletes, Evans and Smith, are competitive swimmers who have the option to take performance-enhancing steroids (s) or not using it (n) before a meet.  The two swimmers are equally good, and each has a 50 percent chance of winning if neither takes steroids or they both do.  However, if only one swimmer uses steroids, then he will win.    Evans and Smith do not know what the other has chosen to do.  There is no drug-testing intervention. Let us denote the payoff to winning as 1 and the payoff to losing as -1.</a:t>
            </a:r>
          </a:p>
          <a:p>
            <a:pPr marL="0" indent="0">
              <a:buNone/>
            </a:pP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66972976"/>
              </p:ext>
            </p:extLst>
          </p:nvPr>
        </p:nvGraphicFramePr>
        <p:xfrm>
          <a:off x="4495800" y="2133600"/>
          <a:ext cx="4191000" cy="1112520"/>
        </p:xfrm>
        <a:graphic>
          <a:graphicData uri="http://schemas.openxmlformats.org/drawingml/2006/table">
            <a:tbl>
              <a:tblPr firstRow="1" bandRow="1">
                <a:tableStyleId>{5C22544A-7EE6-4342-B048-85BDC9FD1C3A}</a:tableStyleId>
              </a:tblPr>
              <a:tblGrid>
                <a:gridCol w="1752600"/>
                <a:gridCol w="1295400"/>
                <a:gridCol w="1143000"/>
              </a:tblGrid>
              <a:tr h="370840">
                <a:tc>
                  <a:txBody>
                    <a:bodyPr/>
                    <a:lstStyle/>
                    <a:p>
                      <a:r>
                        <a:rPr lang="en-US" dirty="0" smtClean="0"/>
                        <a:t>Evans\Smith</a:t>
                      </a:r>
                      <a:endParaRPr lang="en-US" dirty="0"/>
                    </a:p>
                  </a:txBody>
                  <a:tcPr/>
                </a:tc>
                <a:tc>
                  <a:txBody>
                    <a:bodyPr/>
                    <a:lstStyle/>
                    <a:p>
                      <a:r>
                        <a:rPr lang="en-US" dirty="0" smtClean="0"/>
                        <a:t>s</a:t>
                      </a:r>
                      <a:endParaRPr lang="en-US" dirty="0"/>
                    </a:p>
                  </a:txBody>
                  <a:tcPr/>
                </a:tc>
                <a:tc>
                  <a:txBody>
                    <a:bodyPr/>
                    <a:lstStyle/>
                    <a:p>
                      <a:r>
                        <a:rPr lang="en-US" dirty="0" smtClean="0"/>
                        <a:t>n</a:t>
                      </a:r>
                      <a:endParaRPr lang="en-US" dirty="0"/>
                    </a:p>
                  </a:txBody>
                  <a:tcPr/>
                </a:tc>
              </a:tr>
              <a:tr h="370840">
                <a:tc>
                  <a:txBody>
                    <a:bodyPr/>
                    <a:lstStyle/>
                    <a:p>
                      <a:r>
                        <a:rPr lang="en-US" dirty="0" smtClean="0"/>
                        <a:t>s</a:t>
                      </a:r>
                      <a:endParaRPr lang="en-US" dirty="0"/>
                    </a:p>
                  </a:txBody>
                  <a:tcPr/>
                </a:tc>
                <a:tc>
                  <a:txBody>
                    <a:bodyPr/>
                    <a:lstStyle/>
                    <a:p>
                      <a:r>
                        <a:rPr lang="en-US" dirty="0" smtClean="0"/>
                        <a:t>0, 0</a:t>
                      </a:r>
                      <a:endParaRPr lang="en-US" dirty="0"/>
                    </a:p>
                  </a:txBody>
                  <a:tcPr/>
                </a:tc>
                <a:tc>
                  <a:txBody>
                    <a:bodyPr/>
                    <a:lstStyle/>
                    <a:p>
                      <a:r>
                        <a:rPr lang="en-US" dirty="0" smtClean="0"/>
                        <a:t>1, -1</a:t>
                      </a:r>
                      <a:endParaRPr lang="en-US" dirty="0"/>
                    </a:p>
                  </a:txBody>
                  <a:tcPr/>
                </a:tc>
              </a:tr>
              <a:tr h="370840">
                <a:tc>
                  <a:txBody>
                    <a:bodyPr/>
                    <a:lstStyle/>
                    <a:p>
                      <a:r>
                        <a:rPr lang="en-US" dirty="0" smtClean="0"/>
                        <a:t>n</a:t>
                      </a:r>
                      <a:endParaRPr lang="en-US" dirty="0"/>
                    </a:p>
                  </a:txBody>
                  <a:tcPr/>
                </a:tc>
                <a:tc>
                  <a:txBody>
                    <a:bodyPr/>
                    <a:lstStyle/>
                    <a:p>
                      <a:r>
                        <a:rPr lang="en-US" dirty="0" smtClean="0"/>
                        <a:t>-1, 1</a:t>
                      </a:r>
                      <a:endParaRPr lang="en-US" dirty="0"/>
                    </a:p>
                  </a:txBody>
                  <a:tcPr/>
                </a:tc>
                <a:tc>
                  <a:txBody>
                    <a:bodyPr/>
                    <a:lstStyle/>
                    <a:p>
                      <a:r>
                        <a:rPr lang="en-US" dirty="0" smtClean="0"/>
                        <a:t>0, 0</a:t>
                      </a:r>
                      <a:endParaRPr lang="en-US" dirty="0"/>
                    </a:p>
                  </a:txBody>
                  <a:tcPr/>
                </a:tc>
              </a:tr>
            </a:tbl>
          </a:graphicData>
        </a:graphic>
      </p:graphicFrame>
      <p:sp>
        <p:nvSpPr>
          <p:cNvPr id="6" name="TextBox 5"/>
          <p:cNvSpPr txBox="1"/>
          <p:nvPr/>
        </p:nvSpPr>
        <p:spPr>
          <a:xfrm>
            <a:off x="4648200" y="3505200"/>
            <a:ext cx="4191000" cy="1477328"/>
          </a:xfrm>
          <a:prstGeom prst="rect">
            <a:avLst/>
          </a:prstGeom>
          <a:noFill/>
        </p:spPr>
        <p:txBody>
          <a:bodyPr wrap="square" rtlCol="0">
            <a:spAutoFit/>
          </a:bodyPr>
          <a:lstStyle/>
          <a:p>
            <a:r>
              <a:rPr lang="en-US" dirty="0" smtClean="0"/>
              <a:t>s is a dominant strategy</a:t>
            </a:r>
          </a:p>
          <a:p>
            <a:endParaRPr lang="en-US" dirty="0"/>
          </a:p>
          <a:p>
            <a:r>
              <a:rPr lang="en-US" dirty="0" smtClean="0"/>
              <a:t>This means swimmers are more likely to choose to take steroids.  Thus, intervention must occur.</a:t>
            </a:r>
          </a:p>
        </p:txBody>
      </p:sp>
    </p:spTree>
    <p:extLst>
      <p:ext uri="{BB962C8B-B14F-4D97-AF65-F5344CB8AC3E}">
        <p14:creationId xmlns:p14="http://schemas.microsoft.com/office/powerpoint/2010/main" val="692032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sz="half" idx="1"/>
          </p:nvPr>
        </p:nvSpPr>
        <p:spPr/>
        <p:txBody>
          <a:bodyPr>
            <a:normAutofit/>
          </a:bodyPr>
          <a:lstStyle/>
          <a:p>
            <a:r>
              <a:rPr lang="en-US" dirty="0" smtClean="0"/>
              <a:t>Testers (player 3) can test only one swimmer.  </a:t>
            </a:r>
          </a:p>
          <a:p>
            <a:r>
              <a:rPr lang="en-US" dirty="0" smtClean="0"/>
              <a:t>Probability is fair (1/2 Evans, ½ Smith)</a:t>
            </a:r>
          </a:p>
          <a:p>
            <a:r>
              <a:rPr lang="en-US" dirty="0" smtClean="0"/>
              <a:t>If a swimmer tests </a:t>
            </a:r>
            <a:r>
              <a:rPr lang="en-US" b="1" dirty="0" smtClean="0"/>
              <a:t>positive</a:t>
            </a:r>
            <a:r>
              <a:rPr lang="en-US" dirty="0" smtClean="0"/>
              <a:t>, the Testers look good (utility 1) and the swimmer will receive a penalty greater than if he lost (-1-b where b&gt;0)</a:t>
            </a:r>
          </a:p>
          <a:p>
            <a:r>
              <a:rPr lang="en-US" dirty="0" smtClean="0"/>
              <a:t>If the swimmer tests </a:t>
            </a:r>
            <a:r>
              <a:rPr lang="en-US" b="1" dirty="0" smtClean="0"/>
              <a:t>negative</a:t>
            </a:r>
            <a:r>
              <a:rPr lang="en-US" dirty="0" smtClean="0"/>
              <a:t>, the Testers are no worse or better (utility 0) </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70225230"/>
              </p:ext>
            </p:extLst>
          </p:nvPr>
        </p:nvGraphicFramePr>
        <p:xfrm>
          <a:off x="4419600" y="2583987"/>
          <a:ext cx="4572000" cy="1112520"/>
        </p:xfrm>
        <a:graphic>
          <a:graphicData uri="http://schemas.openxmlformats.org/drawingml/2006/table">
            <a:tbl>
              <a:tblPr firstRow="1" bandRow="1">
                <a:tableStyleId>{5C22544A-7EE6-4342-B048-85BDC9FD1C3A}</a:tableStyleId>
              </a:tblPr>
              <a:tblGrid>
                <a:gridCol w="1745673"/>
                <a:gridCol w="1302327"/>
                <a:gridCol w="1524000"/>
              </a:tblGrid>
              <a:tr h="370840">
                <a:tc>
                  <a:txBody>
                    <a:bodyPr/>
                    <a:lstStyle/>
                    <a:p>
                      <a:r>
                        <a:rPr lang="en-US" dirty="0" smtClean="0"/>
                        <a:t>Evans\Smith</a:t>
                      </a:r>
                      <a:endParaRPr lang="en-US" dirty="0"/>
                    </a:p>
                  </a:txBody>
                  <a:tcPr/>
                </a:tc>
                <a:tc>
                  <a:txBody>
                    <a:bodyPr/>
                    <a:lstStyle/>
                    <a:p>
                      <a:r>
                        <a:rPr lang="en-US" dirty="0" smtClean="0"/>
                        <a:t>S</a:t>
                      </a:r>
                      <a:endParaRPr lang="en-US" dirty="0"/>
                    </a:p>
                  </a:txBody>
                  <a:tcPr/>
                </a:tc>
                <a:tc>
                  <a:txBody>
                    <a:bodyPr/>
                    <a:lstStyle/>
                    <a:p>
                      <a:r>
                        <a:rPr lang="en-US" dirty="0" smtClean="0"/>
                        <a:t>N</a:t>
                      </a:r>
                      <a:endParaRPr lang="en-US" dirty="0"/>
                    </a:p>
                  </a:txBody>
                  <a:tcPr/>
                </a:tc>
              </a:tr>
              <a:tr h="370840">
                <a:tc>
                  <a:txBody>
                    <a:bodyPr/>
                    <a:lstStyle/>
                    <a:p>
                      <a:r>
                        <a:rPr lang="en-US" dirty="0" smtClean="0"/>
                        <a:t>S</a:t>
                      </a:r>
                      <a:endParaRPr lang="en-US" dirty="0"/>
                    </a:p>
                  </a:txBody>
                  <a:tcPr/>
                </a:tc>
                <a:tc>
                  <a:txBody>
                    <a:bodyPr/>
                    <a:lstStyle/>
                    <a:p>
                      <a:r>
                        <a:rPr lang="en-US" dirty="0" smtClean="0"/>
                        <a:t>-1-b, 1, 1</a:t>
                      </a:r>
                      <a:endParaRPr lang="en-US" dirty="0"/>
                    </a:p>
                  </a:txBody>
                  <a:tcPr/>
                </a:tc>
                <a:tc>
                  <a:txBody>
                    <a:bodyPr/>
                    <a:lstStyle/>
                    <a:p>
                      <a:r>
                        <a:rPr lang="en-US" dirty="0" smtClean="0"/>
                        <a:t>-1-b, 1, 1</a:t>
                      </a:r>
                      <a:endParaRPr lang="en-US" dirty="0"/>
                    </a:p>
                  </a:txBody>
                  <a:tcPr/>
                </a:tc>
              </a:tr>
              <a:tr h="370840">
                <a:tc>
                  <a:txBody>
                    <a:bodyPr/>
                    <a:lstStyle/>
                    <a:p>
                      <a:r>
                        <a:rPr lang="en-US" dirty="0" smtClean="0"/>
                        <a:t>N </a:t>
                      </a:r>
                      <a:endParaRPr lang="en-US" dirty="0"/>
                    </a:p>
                  </a:txBody>
                  <a:tcPr/>
                </a:tc>
                <a:tc>
                  <a:txBody>
                    <a:bodyPr/>
                    <a:lstStyle/>
                    <a:p>
                      <a:r>
                        <a:rPr lang="en-US" dirty="0" smtClean="0"/>
                        <a:t>-1, 1, 0</a:t>
                      </a:r>
                      <a:endParaRPr lang="en-US" dirty="0"/>
                    </a:p>
                  </a:txBody>
                  <a:tcPr/>
                </a:tc>
                <a:tc>
                  <a:txBody>
                    <a:bodyPr/>
                    <a:lstStyle/>
                    <a:p>
                      <a:r>
                        <a:rPr lang="en-US" dirty="0" smtClean="0"/>
                        <a:t>0, 0, 0</a:t>
                      </a:r>
                      <a:endParaRPr lang="en-US" dirty="0"/>
                    </a:p>
                  </a:txBody>
                  <a:tcP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698378292"/>
              </p:ext>
            </p:extLst>
          </p:nvPr>
        </p:nvGraphicFramePr>
        <p:xfrm>
          <a:off x="4615543" y="4378960"/>
          <a:ext cx="4572000" cy="1107440"/>
        </p:xfrm>
        <a:graphic>
          <a:graphicData uri="http://schemas.openxmlformats.org/drawingml/2006/table">
            <a:tbl>
              <a:tblPr firstRow="1" bandRow="1">
                <a:tableStyleId>{5C22544A-7EE6-4342-B048-85BDC9FD1C3A}</a:tableStyleId>
              </a:tblPr>
              <a:tblGrid>
                <a:gridCol w="1828800"/>
                <a:gridCol w="1219200"/>
                <a:gridCol w="1524000"/>
              </a:tblGrid>
              <a:tr h="370840">
                <a:tc>
                  <a:txBody>
                    <a:bodyPr/>
                    <a:lstStyle/>
                    <a:p>
                      <a:r>
                        <a:rPr lang="en-US" dirty="0" smtClean="0"/>
                        <a:t>Evans\Smith</a:t>
                      </a:r>
                      <a:endParaRPr lang="en-US" dirty="0"/>
                    </a:p>
                  </a:txBody>
                  <a:tcPr/>
                </a:tc>
                <a:tc>
                  <a:txBody>
                    <a:bodyPr/>
                    <a:lstStyle/>
                    <a:p>
                      <a:r>
                        <a:rPr lang="en-US" dirty="0" smtClean="0"/>
                        <a:t>S</a:t>
                      </a:r>
                      <a:endParaRPr lang="en-US" dirty="0"/>
                    </a:p>
                  </a:txBody>
                  <a:tcPr/>
                </a:tc>
                <a:tc>
                  <a:txBody>
                    <a:bodyPr/>
                    <a:lstStyle/>
                    <a:p>
                      <a:r>
                        <a:rPr lang="en-US" dirty="0" smtClean="0"/>
                        <a:t>N</a:t>
                      </a:r>
                      <a:endParaRPr lang="en-US" dirty="0"/>
                    </a:p>
                  </a:txBody>
                  <a:tcPr/>
                </a:tc>
              </a:tr>
              <a:tr h="370840">
                <a:tc>
                  <a:txBody>
                    <a:bodyPr/>
                    <a:lstStyle/>
                    <a:p>
                      <a:r>
                        <a:rPr lang="en-US" dirty="0" smtClean="0"/>
                        <a:t>S</a:t>
                      </a:r>
                      <a:endParaRPr lang="en-US" dirty="0"/>
                    </a:p>
                  </a:txBody>
                  <a:tcPr/>
                </a:tc>
                <a:tc>
                  <a:txBody>
                    <a:bodyPr/>
                    <a:lstStyle/>
                    <a:p>
                      <a:r>
                        <a:rPr lang="en-US" dirty="0" smtClean="0"/>
                        <a:t>1, -1-b, 1</a:t>
                      </a:r>
                      <a:endParaRPr lang="en-US" dirty="0"/>
                    </a:p>
                  </a:txBody>
                  <a:tcPr/>
                </a:tc>
                <a:tc>
                  <a:txBody>
                    <a:bodyPr/>
                    <a:lstStyle/>
                    <a:p>
                      <a:r>
                        <a:rPr lang="en-US" dirty="0" smtClean="0"/>
                        <a:t>1, -1, 0</a:t>
                      </a:r>
                      <a:endParaRPr lang="en-US" dirty="0"/>
                    </a:p>
                  </a:txBody>
                  <a:tcPr/>
                </a:tc>
              </a:tr>
              <a:tr h="0">
                <a:tc>
                  <a:txBody>
                    <a:bodyPr/>
                    <a:lstStyle/>
                    <a:p>
                      <a:r>
                        <a:rPr lang="en-US" dirty="0" smtClean="0"/>
                        <a:t>N </a:t>
                      </a:r>
                      <a:endParaRPr lang="en-US" dirty="0"/>
                    </a:p>
                  </a:txBody>
                  <a:tcPr/>
                </a:tc>
                <a:tc>
                  <a:txBody>
                    <a:bodyPr/>
                    <a:lstStyle/>
                    <a:p>
                      <a:r>
                        <a:rPr lang="en-US" dirty="0" smtClean="0"/>
                        <a:t>1, -1-b, 1</a:t>
                      </a:r>
                      <a:endParaRPr lang="en-US" dirty="0"/>
                    </a:p>
                  </a:txBody>
                  <a:tcPr/>
                </a:tc>
                <a:tc>
                  <a:txBody>
                    <a:bodyPr/>
                    <a:lstStyle/>
                    <a:p>
                      <a:r>
                        <a:rPr lang="en-US" dirty="0" smtClean="0"/>
                        <a:t>0, 0, 0</a:t>
                      </a:r>
                      <a:endParaRPr lang="en-US" dirty="0"/>
                    </a:p>
                  </a:txBody>
                  <a:tcPr/>
                </a:tc>
              </a:tr>
            </a:tbl>
          </a:graphicData>
        </a:graphic>
      </p:graphicFrame>
      <p:sp>
        <p:nvSpPr>
          <p:cNvPr id="7" name="TextBox 6"/>
          <p:cNvSpPr txBox="1"/>
          <p:nvPr/>
        </p:nvSpPr>
        <p:spPr>
          <a:xfrm>
            <a:off x="4724400" y="2209800"/>
            <a:ext cx="1138645" cy="646331"/>
          </a:xfrm>
          <a:prstGeom prst="rect">
            <a:avLst/>
          </a:prstGeom>
          <a:noFill/>
        </p:spPr>
        <p:txBody>
          <a:bodyPr wrap="none" rtlCol="0">
            <a:spAutoFit/>
          </a:bodyPr>
          <a:lstStyle/>
          <a:p>
            <a:r>
              <a:rPr lang="en-US" dirty="0" smtClean="0"/>
              <a:t>Test Evans</a:t>
            </a:r>
          </a:p>
          <a:p>
            <a:endParaRPr lang="en-US" dirty="0"/>
          </a:p>
        </p:txBody>
      </p:sp>
      <p:sp>
        <p:nvSpPr>
          <p:cNvPr id="8" name="TextBox 7"/>
          <p:cNvSpPr txBox="1"/>
          <p:nvPr/>
        </p:nvSpPr>
        <p:spPr>
          <a:xfrm>
            <a:off x="4724400" y="3886200"/>
            <a:ext cx="1150636" cy="369332"/>
          </a:xfrm>
          <a:prstGeom prst="rect">
            <a:avLst/>
          </a:prstGeom>
          <a:noFill/>
        </p:spPr>
        <p:txBody>
          <a:bodyPr wrap="none" rtlCol="0">
            <a:spAutoFit/>
          </a:bodyPr>
          <a:lstStyle/>
          <a:p>
            <a:r>
              <a:rPr lang="en-US" dirty="0" smtClean="0"/>
              <a:t>Test Smith</a:t>
            </a:r>
            <a:endParaRPr lang="en-US" dirty="0"/>
          </a:p>
        </p:txBody>
      </p:sp>
    </p:spTree>
    <p:extLst>
      <p:ext uri="{BB962C8B-B14F-4D97-AF65-F5344CB8AC3E}">
        <p14:creationId xmlns:p14="http://schemas.microsoft.com/office/powerpoint/2010/main" val="223867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1000"/>
                                        <p:tgtEl>
                                          <p:spTgt spid="6"/>
                                        </p:tgtEl>
                                      </p:cBhvr>
                                    </p:animEffect>
                                    <p:anim calcmode="lin" valueType="num">
                                      <p:cBhvr>
                                        <p:cTn id="51" dur="1000" fill="hold"/>
                                        <p:tgtEl>
                                          <p:spTgt spid="6"/>
                                        </p:tgtEl>
                                        <p:attrNameLst>
                                          <p:attrName>ppt_x</p:attrName>
                                        </p:attrNameLst>
                                      </p:cBhvr>
                                      <p:tavLst>
                                        <p:tav tm="0">
                                          <p:val>
                                            <p:strVal val="#ppt_x"/>
                                          </p:val>
                                        </p:tav>
                                        <p:tav tm="100000">
                                          <p:val>
                                            <p:strVal val="#ppt_x"/>
                                          </p:val>
                                        </p:tav>
                                      </p:tavLst>
                                    </p:anim>
                                    <p:anim calcmode="lin" valueType="num">
                                      <p:cBhvr>
                                        <p:cTn id="5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the testers do?</a:t>
            </a:r>
            <a:endParaRPr lang="en-US" dirty="0"/>
          </a:p>
        </p:txBody>
      </p:sp>
      <p:sp>
        <p:nvSpPr>
          <p:cNvPr id="3" name="Content Placeholder 2"/>
          <p:cNvSpPr>
            <a:spLocks noGrp="1"/>
          </p:cNvSpPr>
          <p:nvPr>
            <p:ph sz="half" idx="1"/>
          </p:nvPr>
        </p:nvSpPr>
        <p:spPr/>
        <p:txBody>
          <a:bodyPr/>
          <a:lstStyle/>
          <a:p>
            <a:r>
              <a:rPr lang="en-US" dirty="0" smtClean="0"/>
              <a:t>Find N.E. </a:t>
            </a:r>
          </a:p>
          <a:p>
            <a:r>
              <a:rPr lang="en-US" dirty="0" smtClean="0"/>
              <a:t>Why does knowing who will be tested not work?</a:t>
            </a:r>
          </a:p>
          <a:p>
            <a:r>
              <a:rPr lang="en-US" dirty="0" smtClean="0"/>
              <a:t>How can we make n the dominant strategy for both players?</a:t>
            </a:r>
          </a:p>
          <a:p>
            <a:r>
              <a:rPr lang="en-US" dirty="0" smtClean="0"/>
              <a:t>Why not test both?</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09471773"/>
              </p:ext>
            </p:extLst>
          </p:nvPr>
        </p:nvGraphicFramePr>
        <p:xfrm>
          <a:off x="4419600" y="2583987"/>
          <a:ext cx="4572000" cy="1112520"/>
        </p:xfrm>
        <a:graphic>
          <a:graphicData uri="http://schemas.openxmlformats.org/drawingml/2006/table">
            <a:tbl>
              <a:tblPr firstRow="1" bandRow="1">
                <a:tableStyleId>{5C22544A-7EE6-4342-B048-85BDC9FD1C3A}</a:tableStyleId>
              </a:tblPr>
              <a:tblGrid>
                <a:gridCol w="1745673"/>
                <a:gridCol w="1302327"/>
                <a:gridCol w="1524000"/>
              </a:tblGrid>
              <a:tr h="370840">
                <a:tc>
                  <a:txBody>
                    <a:bodyPr/>
                    <a:lstStyle/>
                    <a:p>
                      <a:r>
                        <a:rPr lang="en-US" dirty="0" smtClean="0"/>
                        <a:t>Evans\Smith</a:t>
                      </a:r>
                      <a:endParaRPr lang="en-US" dirty="0"/>
                    </a:p>
                  </a:txBody>
                  <a:tcPr/>
                </a:tc>
                <a:tc>
                  <a:txBody>
                    <a:bodyPr/>
                    <a:lstStyle/>
                    <a:p>
                      <a:r>
                        <a:rPr lang="en-US" dirty="0" smtClean="0"/>
                        <a:t>S</a:t>
                      </a:r>
                      <a:endParaRPr lang="en-US" dirty="0"/>
                    </a:p>
                  </a:txBody>
                  <a:tcPr/>
                </a:tc>
                <a:tc>
                  <a:txBody>
                    <a:bodyPr/>
                    <a:lstStyle/>
                    <a:p>
                      <a:r>
                        <a:rPr lang="en-US" dirty="0" smtClean="0"/>
                        <a:t>N</a:t>
                      </a:r>
                      <a:endParaRPr lang="en-US" dirty="0"/>
                    </a:p>
                  </a:txBody>
                  <a:tcPr/>
                </a:tc>
              </a:tr>
              <a:tr h="370840">
                <a:tc>
                  <a:txBody>
                    <a:bodyPr/>
                    <a:lstStyle/>
                    <a:p>
                      <a:r>
                        <a:rPr lang="en-US" dirty="0" smtClean="0"/>
                        <a:t>S</a:t>
                      </a:r>
                      <a:endParaRPr lang="en-US" dirty="0"/>
                    </a:p>
                  </a:txBody>
                  <a:tcPr/>
                </a:tc>
                <a:tc>
                  <a:txBody>
                    <a:bodyPr/>
                    <a:lstStyle/>
                    <a:p>
                      <a:r>
                        <a:rPr lang="en-US" dirty="0" smtClean="0"/>
                        <a:t>-1-b, 1, 1</a:t>
                      </a:r>
                      <a:endParaRPr lang="en-US" dirty="0"/>
                    </a:p>
                  </a:txBody>
                  <a:tcPr/>
                </a:tc>
                <a:tc>
                  <a:txBody>
                    <a:bodyPr/>
                    <a:lstStyle/>
                    <a:p>
                      <a:r>
                        <a:rPr lang="en-US" dirty="0" smtClean="0"/>
                        <a:t>-1-b, 1, 1</a:t>
                      </a:r>
                      <a:endParaRPr lang="en-US" dirty="0"/>
                    </a:p>
                  </a:txBody>
                  <a:tcPr/>
                </a:tc>
              </a:tr>
              <a:tr h="370840">
                <a:tc>
                  <a:txBody>
                    <a:bodyPr/>
                    <a:lstStyle/>
                    <a:p>
                      <a:r>
                        <a:rPr lang="en-US" dirty="0" smtClean="0"/>
                        <a:t>N </a:t>
                      </a:r>
                      <a:endParaRPr lang="en-US" dirty="0"/>
                    </a:p>
                  </a:txBody>
                  <a:tcPr/>
                </a:tc>
                <a:tc>
                  <a:txBody>
                    <a:bodyPr/>
                    <a:lstStyle/>
                    <a:p>
                      <a:r>
                        <a:rPr lang="en-US" dirty="0" smtClean="0"/>
                        <a:t>-1, 1, 0</a:t>
                      </a:r>
                      <a:endParaRPr lang="en-US" dirty="0"/>
                    </a:p>
                  </a:txBody>
                  <a:tcPr/>
                </a:tc>
                <a:tc>
                  <a:txBody>
                    <a:bodyPr/>
                    <a:lstStyle/>
                    <a:p>
                      <a:r>
                        <a:rPr lang="en-US" dirty="0" smtClean="0"/>
                        <a:t>0, 0, 0</a:t>
                      </a:r>
                      <a:endParaRPr lang="en-US" dirty="0"/>
                    </a:p>
                  </a:txBody>
                  <a:tcPr/>
                </a:tc>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3292500423"/>
              </p:ext>
            </p:extLst>
          </p:nvPr>
        </p:nvGraphicFramePr>
        <p:xfrm>
          <a:off x="4615543" y="4378960"/>
          <a:ext cx="4572000" cy="1107440"/>
        </p:xfrm>
        <a:graphic>
          <a:graphicData uri="http://schemas.openxmlformats.org/drawingml/2006/table">
            <a:tbl>
              <a:tblPr firstRow="1" bandRow="1">
                <a:tableStyleId>{5C22544A-7EE6-4342-B048-85BDC9FD1C3A}</a:tableStyleId>
              </a:tblPr>
              <a:tblGrid>
                <a:gridCol w="1828800"/>
                <a:gridCol w="1219200"/>
                <a:gridCol w="1524000"/>
              </a:tblGrid>
              <a:tr h="370840">
                <a:tc>
                  <a:txBody>
                    <a:bodyPr/>
                    <a:lstStyle/>
                    <a:p>
                      <a:r>
                        <a:rPr lang="en-US" dirty="0" smtClean="0"/>
                        <a:t>Evans\Smith</a:t>
                      </a:r>
                      <a:endParaRPr lang="en-US" dirty="0"/>
                    </a:p>
                  </a:txBody>
                  <a:tcPr/>
                </a:tc>
                <a:tc>
                  <a:txBody>
                    <a:bodyPr/>
                    <a:lstStyle/>
                    <a:p>
                      <a:r>
                        <a:rPr lang="en-US" dirty="0" smtClean="0"/>
                        <a:t>S</a:t>
                      </a:r>
                      <a:endParaRPr lang="en-US" dirty="0"/>
                    </a:p>
                  </a:txBody>
                  <a:tcPr/>
                </a:tc>
                <a:tc>
                  <a:txBody>
                    <a:bodyPr/>
                    <a:lstStyle/>
                    <a:p>
                      <a:r>
                        <a:rPr lang="en-US" dirty="0" smtClean="0"/>
                        <a:t>N</a:t>
                      </a:r>
                      <a:endParaRPr lang="en-US" dirty="0"/>
                    </a:p>
                  </a:txBody>
                  <a:tcPr/>
                </a:tc>
              </a:tr>
              <a:tr h="370840">
                <a:tc>
                  <a:txBody>
                    <a:bodyPr/>
                    <a:lstStyle/>
                    <a:p>
                      <a:r>
                        <a:rPr lang="en-US" dirty="0" smtClean="0"/>
                        <a:t>S</a:t>
                      </a:r>
                      <a:endParaRPr lang="en-US" dirty="0"/>
                    </a:p>
                  </a:txBody>
                  <a:tcPr/>
                </a:tc>
                <a:tc>
                  <a:txBody>
                    <a:bodyPr/>
                    <a:lstStyle/>
                    <a:p>
                      <a:r>
                        <a:rPr lang="en-US" dirty="0" smtClean="0"/>
                        <a:t>1, -1-b, 1</a:t>
                      </a:r>
                      <a:endParaRPr lang="en-US" dirty="0"/>
                    </a:p>
                  </a:txBody>
                  <a:tcPr/>
                </a:tc>
                <a:tc>
                  <a:txBody>
                    <a:bodyPr/>
                    <a:lstStyle/>
                    <a:p>
                      <a:r>
                        <a:rPr lang="en-US" dirty="0" smtClean="0"/>
                        <a:t>1, -1, 0</a:t>
                      </a:r>
                      <a:endParaRPr lang="en-US" dirty="0"/>
                    </a:p>
                  </a:txBody>
                  <a:tcPr/>
                </a:tc>
              </a:tr>
              <a:tr h="0">
                <a:tc>
                  <a:txBody>
                    <a:bodyPr/>
                    <a:lstStyle/>
                    <a:p>
                      <a:r>
                        <a:rPr lang="en-US" dirty="0" smtClean="0"/>
                        <a:t>N </a:t>
                      </a:r>
                      <a:endParaRPr lang="en-US" dirty="0"/>
                    </a:p>
                  </a:txBody>
                  <a:tcPr/>
                </a:tc>
                <a:tc>
                  <a:txBody>
                    <a:bodyPr/>
                    <a:lstStyle/>
                    <a:p>
                      <a:r>
                        <a:rPr lang="en-US" dirty="0" smtClean="0"/>
                        <a:t>1, -1-b, 1</a:t>
                      </a:r>
                      <a:endParaRPr lang="en-US" dirty="0"/>
                    </a:p>
                  </a:txBody>
                  <a:tcPr/>
                </a:tc>
                <a:tc>
                  <a:txBody>
                    <a:bodyPr/>
                    <a:lstStyle/>
                    <a:p>
                      <a:r>
                        <a:rPr lang="en-US" dirty="0" smtClean="0"/>
                        <a:t>0, 0, 0</a:t>
                      </a:r>
                      <a:endParaRPr lang="en-US" dirty="0"/>
                    </a:p>
                  </a:txBody>
                  <a:tcPr/>
                </a:tc>
              </a:tr>
            </a:tbl>
          </a:graphicData>
        </a:graphic>
      </p:graphicFrame>
      <p:sp>
        <p:nvSpPr>
          <p:cNvPr id="7" name="TextBox 6"/>
          <p:cNvSpPr txBox="1"/>
          <p:nvPr/>
        </p:nvSpPr>
        <p:spPr>
          <a:xfrm>
            <a:off x="4724400" y="2209800"/>
            <a:ext cx="1138645" cy="646331"/>
          </a:xfrm>
          <a:prstGeom prst="rect">
            <a:avLst/>
          </a:prstGeom>
          <a:noFill/>
        </p:spPr>
        <p:txBody>
          <a:bodyPr wrap="none" rtlCol="0">
            <a:spAutoFit/>
          </a:bodyPr>
          <a:lstStyle/>
          <a:p>
            <a:r>
              <a:rPr lang="en-US" dirty="0" smtClean="0"/>
              <a:t>Test Evans</a:t>
            </a:r>
          </a:p>
          <a:p>
            <a:endParaRPr lang="en-US" dirty="0"/>
          </a:p>
        </p:txBody>
      </p:sp>
      <p:sp>
        <p:nvSpPr>
          <p:cNvPr id="8" name="TextBox 7"/>
          <p:cNvSpPr txBox="1"/>
          <p:nvPr/>
        </p:nvSpPr>
        <p:spPr>
          <a:xfrm>
            <a:off x="4724400" y="3886200"/>
            <a:ext cx="1150636" cy="369332"/>
          </a:xfrm>
          <a:prstGeom prst="rect">
            <a:avLst/>
          </a:prstGeom>
          <a:noFill/>
        </p:spPr>
        <p:txBody>
          <a:bodyPr wrap="none" rtlCol="0">
            <a:spAutoFit/>
          </a:bodyPr>
          <a:lstStyle/>
          <a:p>
            <a:r>
              <a:rPr lang="en-US" dirty="0" smtClean="0"/>
              <a:t>Test Smith</a:t>
            </a:r>
            <a:endParaRPr lang="en-US" dirty="0"/>
          </a:p>
        </p:txBody>
      </p:sp>
    </p:spTree>
    <p:extLst>
      <p:ext uri="{BB962C8B-B14F-4D97-AF65-F5344CB8AC3E}">
        <p14:creationId xmlns:p14="http://schemas.microsoft.com/office/powerpoint/2010/main" val="170692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TotalTime>
  <Words>1013</Words>
  <Application>Microsoft Office PowerPoint</Application>
  <PresentationFormat>On-screen Show (4:3)</PresentationFormat>
  <Paragraphs>125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Game Theory</vt:lpstr>
      <vt:lpstr>Example. Price Competition</vt:lpstr>
      <vt:lpstr>Stage – Hare Hunting Problem</vt:lpstr>
      <vt:lpstr>Employee\Employer</vt:lpstr>
      <vt:lpstr>The Odd Couple</vt:lpstr>
      <vt:lpstr>The Odd Couple</vt:lpstr>
      <vt:lpstr>Steroids and Swimming Problem</vt:lpstr>
      <vt:lpstr>Intervention</vt:lpstr>
      <vt:lpstr>What should the testers do?</vt:lpstr>
    </vt:vector>
  </TitlesOfParts>
  <Company>Strake Jesuit College Preparatory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dc:creator>Natalee Hanna</dc:creator>
  <cp:lastModifiedBy>Natalee Hanna</cp:lastModifiedBy>
  <cp:revision>4</cp:revision>
  <dcterms:created xsi:type="dcterms:W3CDTF">2013-04-17T17:10:29Z</dcterms:created>
  <dcterms:modified xsi:type="dcterms:W3CDTF">2013-04-18T20:38:55Z</dcterms:modified>
</cp:coreProperties>
</file>